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7" r:id="rId1"/>
  </p:sldMasterIdLst>
  <p:notesMasterIdLst>
    <p:notesMasterId r:id="rId18"/>
  </p:notesMasterIdLst>
  <p:sldIdLst>
    <p:sldId id="322" r:id="rId2"/>
    <p:sldId id="256" r:id="rId3"/>
    <p:sldId id="321" r:id="rId4"/>
    <p:sldId id="264" r:id="rId5"/>
    <p:sldId id="365" r:id="rId6"/>
    <p:sldId id="359" r:id="rId7"/>
    <p:sldId id="331" r:id="rId8"/>
    <p:sldId id="324" r:id="rId9"/>
    <p:sldId id="325" r:id="rId10"/>
    <p:sldId id="332" r:id="rId11"/>
    <p:sldId id="376" r:id="rId12"/>
    <p:sldId id="379" r:id="rId13"/>
    <p:sldId id="343" r:id="rId14"/>
    <p:sldId id="344" r:id="rId15"/>
    <p:sldId id="361" r:id="rId16"/>
    <p:sldId id="288" r:id="rId17"/>
  </p:sldIdLst>
  <p:sldSz cx="9144000" cy="6858000" type="screen4x3"/>
  <p:notesSz cx="6797675" cy="9926638"/>
  <p:custDataLst>
    <p:tags r:id="rId19"/>
  </p:custDataLst>
  <p:defaultTextStyle>
    <a:defPPr>
      <a:defRPr lang="bg-BG"/>
    </a:defPPr>
    <a:lvl1pPr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1pPr>
    <a:lvl2pPr marL="455613" indent="1588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2pPr>
    <a:lvl3pPr marL="912813" indent="1588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3pPr>
    <a:lvl4pPr marL="1370013" indent="1588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4pPr>
    <a:lvl5pPr marL="1827213" indent="1588" algn="ctr" rtl="0" fontAlgn="base">
      <a:spcBef>
        <a:spcPct val="0"/>
      </a:spcBef>
      <a:spcAft>
        <a:spcPct val="0"/>
      </a:spcAft>
      <a:defRPr sz="44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FCF0E8"/>
    <a:srgbClr val="99CCFF"/>
    <a:srgbClr val="CCFF66"/>
    <a:srgbClr val="CC99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4" autoAdjust="0"/>
  </p:normalViewPr>
  <p:slideViewPr>
    <p:cSldViewPr>
      <p:cViewPr varScale="1">
        <p:scale>
          <a:sx n="115" d="100"/>
          <a:sy n="115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view3D>
      <c:rotX val="15"/>
      <c:hPercent val="10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0346253877356241"/>
          <c:y val="0.21522123893805306"/>
          <c:w val="0.63536447148651876"/>
          <c:h val="0.507227603186769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Sheet1!$B$1</c:f>
              <c:strCache>
                <c:ptCount val="1"/>
                <c:pt idx="0">
                  <c:v>Трансфер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7423447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1-457F-8404-119EEB7E500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Sheet1!$B$1</c:f>
              <c:strCache>
                <c:ptCount val="1"/>
                <c:pt idx="0">
                  <c:v>Трансфер</c:v>
                </c:pt>
              </c:strCache>
            </c:strRef>
          </c:cat>
          <c:val>
            <c:numRef>
              <c:f>Sheet1!$B$3</c:f>
              <c:numCache>
                <c:formatCode>#,##0</c:formatCode>
                <c:ptCount val="1"/>
                <c:pt idx="0">
                  <c:v>8517304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71-457F-8404-119EEB7E500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A71-457F-8404-119EEB7E5002}"/>
              </c:ext>
            </c:extLst>
          </c:dPt>
          <c:cat>
            <c:strRef>
              <c:f>Sheet1!$B$1</c:f>
              <c:strCache>
                <c:ptCount val="1"/>
                <c:pt idx="0">
                  <c:v>Трансфер</c:v>
                </c:pt>
              </c:strCache>
            </c:strRef>
          </c:cat>
          <c:val>
            <c:numRef>
              <c:f>Sheet1!$B$4</c:f>
              <c:numCache>
                <c:formatCode>#,##0</c:formatCode>
                <c:ptCount val="1"/>
                <c:pt idx="0">
                  <c:v>8984119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71-457F-8404-119EEB7E5002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Sheet1!$B$1</c:f>
              <c:strCache>
                <c:ptCount val="1"/>
                <c:pt idx="0">
                  <c:v>Трансфер</c:v>
                </c:pt>
              </c:strCache>
            </c:strRef>
          </c:cat>
          <c:val>
            <c:numRef>
              <c:f>Sheet1!$B$5</c:f>
              <c:numCache>
                <c:formatCode>#,##0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A820-4A7C-A539-736FFC0B1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841175504"/>
        <c:axId val="-1841179856"/>
        <c:axId val="0"/>
      </c:bar3DChart>
      <c:catAx>
        <c:axId val="-184117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-1841179856"/>
        <c:crossesAt val="4000000"/>
        <c:auto val="1"/>
        <c:lblAlgn val="ctr"/>
        <c:lblOffset val="100"/>
        <c:noMultiLvlLbl val="0"/>
      </c:catAx>
      <c:valAx>
        <c:axId val="-1841179856"/>
        <c:scaling>
          <c:orientation val="minMax"/>
          <c:max val="12000000"/>
          <c:min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-184117550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</c:dTable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" pitchFamily="18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" pitchFamily="18" charset="0"/>
              </a:defRPr>
            </a:lvl1pPr>
          </a:lstStyle>
          <a:p>
            <a:pPr>
              <a:defRPr/>
            </a:pPr>
            <a:fld id="{F0BC9484-B792-460E-A8DB-D3385AC387F2}" type="datetimeFigureOut">
              <a:rPr lang="bg-BG"/>
              <a:pPr>
                <a:defRPr/>
              </a:pPr>
              <a:t>14.08.2026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1" y="4714877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noProof="0"/>
              <a:t>Щракн., за да ред. стил на загл. в обр.</a:t>
            </a:r>
          </a:p>
          <a:p>
            <a:pPr lvl="1"/>
            <a:r>
              <a:rPr lang="bg-BG" noProof="0"/>
              <a:t>Второ ниво</a:t>
            </a:r>
          </a:p>
          <a:p>
            <a:pPr lvl="2"/>
            <a:r>
              <a:rPr lang="bg-BG" noProof="0"/>
              <a:t>Трето ниво</a:t>
            </a:r>
          </a:p>
          <a:p>
            <a:pPr lvl="3"/>
            <a:r>
              <a:rPr lang="bg-BG" noProof="0"/>
              <a:t>Четвърто ниво</a:t>
            </a:r>
          </a:p>
          <a:p>
            <a:pPr lvl="4"/>
            <a:r>
              <a:rPr lang="bg-BG" noProof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" pitchFamily="18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165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" pitchFamily="18" charset="0"/>
              </a:defRPr>
            </a:lvl1pPr>
          </a:lstStyle>
          <a:p>
            <a:pPr>
              <a:defRPr/>
            </a:pPr>
            <a:fld id="{7E4C203F-59BE-46F1-B4DC-75A715F05BD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6103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76" algn="l" defTabSz="9140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13" algn="l" defTabSz="9140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48" algn="l" defTabSz="9140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83" algn="l" defTabSz="9140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AC9BAF58-3EFA-4269-A8B5-F139FD8C5589}" type="slidenum">
              <a:rPr lang="bg-BG" altLang="bg-BG" sz="1200" smtClean="0">
                <a:latin typeface="Century" pitchFamily="18" charset="0"/>
              </a:rPr>
              <a:pPr eaLnBrk="1" hangingPunct="1"/>
              <a:t>1</a:t>
            </a:fld>
            <a:endParaRPr lang="bg-BG" altLang="bg-BG" sz="1200">
              <a:latin typeface="Century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507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C203F-59BE-46F1-B4DC-75A715F05BD9}" type="slidenum">
              <a:rPr lang="bg-BG" smtClean="0"/>
              <a:pPr>
                <a:defRPr/>
              </a:pPr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1743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C203F-59BE-46F1-B4DC-75A715F05BD9}" type="slidenum">
              <a:rPr lang="bg-BG" smtClean="0"/>
              <a:pPr>
                <a:defRPr/>
              </a:pPr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7626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C203F-59BE-46F1-B4DC-75A715F05BD9}" type="slidenum">
              <a:rPr lang="bg-BG" smtClean="0"/>
              <a:pPr>
                <a:defRPr/>
              </a:pPr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2352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C203F-59BE-46F1-B4DC-75A715F05BD9}" type="slidenum">
              <a:rPr lang="bg-BG" smtClean="0"/>
              <a:pPr>
                <a:defRPr/>
              </a:pPr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5703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E55EE3-4E67-4317-B909-97B64AB6518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5856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2C316-F6DB-4611-B047-65596D11C420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562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8BF3D1-806B-48BE-90D8-D6EC53E5098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333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C5C54-973F-434F-B353-BFD5AAD434DC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639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26A3DF-F0CF-46E1-B03C-90D0AC42967C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20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F1AC0A-F635-471D-81E4-F324E17D89DC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683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FF22F-EE73-4BB9-8788-D41999F0FCEE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8023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BFC6E8-07C5-4248-8264-69D55DAA0362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362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E63EA-E0BC-4FA9-B236-56B2854CFE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674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732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4402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5704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6317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9164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79145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845E6-4DD6-4000-8DD0-A9D07EB95CE9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5456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53B58E-947A-4F59-83DC-512505299320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447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7028" y="305028"/>
            <a:ext cx="7544026" cy="14321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7027" y="1980974"/>
            <a:ext cx="3717018" cy="4115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2903" y="1980974"/>
            <a:ext cx="3718151" cy="41150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318C0-2F62-4AB8-BEF6-5C97E5F97F5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3272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7028" y="305028"/>
            <a:ext cx="7544026" cy="579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75C33-1C32-4DEC-A7EC-2C88E2EDF29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2931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лави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/>
              <a:t>Щракнете, за да редактирате стила на заглавието в образеца</a:t>
            </a:r>
          </a:p>
        </p:txBody>
      </p:sp>
      <p:sp>
        <p:nvSpPr>
          <p:cNvPr id="3" name="Контейнер за таблица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bg-BG" noProof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3906A-06CF-41CC-8DA3-9842CF97B10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254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7DFC84-1B1D-4C0C-A4B9-6F701CBA374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54542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  <p:sldLayoutId id="2147484024" r:id="rId17"/>
    <p:sldLayoutId id="2147484026" r:id="rId18"/>
    <p:sldLayoutId id="2147484027" r:id="rId19"/>
    <p:sldLayoutId id="2147484028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846263" y="2181818"/>
            <a:ext cx="5319712" cy="6937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245"/>
              </a:avLst>
            </a:prstTxWarp>
          </a:bodyPr>
          <a:lstStyle/>
          <a:p>
            <a:r>
              <a:rPr lang="bg-BG" sz="2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99FF66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ОБЩИНА </a:t>
            </a:r>
            <a:r>
              <a:rPr lang="bg-BG" sz="26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99FF66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БЕЛИЦА</a:t>
            </a:r>
            <a:endParaRPr lang="bg-BG" sz="2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99FF66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514600" y="4170117"/>
            <a:ext cx="3200400" cy="107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5" tIns="45695" rIns="91385" bIns="45695" anchor="ctr">
            <a:spAutoFit/>
          </a:bodyPr>
          <a:lstStyle>
            <a:lvl1pPr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altLang="bg-BG" sz="3200" i="1" dirty="0">
                <a:latin typeface="Century" pitchFamily="18" charset="0"/>
              </a:rPr>
              <a:t>ПРОЕКТ НА  Б</a:t>
            </a:r>
            <a:r>
              <a:rPr lang="en-US" altLang="bg-BG" sz="3200" i="1" dirty="0">
                <a:latin typeface="Century" pitchFamily="18" charset="0"/>
              </a:rPr>
              <a:t> </a:t>
            </a:r>
            <a:r>
              <a:rPr lang="bg-BG" altLang="bg-BG" sz="3200" i="1" dirty="0">
                <a:latin typeface="Century" pitchFamily="18" charset="0"/>
              </a:rPr>
              <a:t>Ю</a:t>
            </a:r>
            <a:r>
              <a:rPr lang="en-US" altLang="bg-BG" sz="3200" i="1" dirty="0">
                <a:latin typeface="Century" pitchFamily="18" charset="0"/>
              </a:rPr>
              <a:t> </a:t>
            </a:r>
            <a:r>
              <a:rPr lang="bg-BG" altLang="bg-BG" sz="3200" i="1" dirty="0">
                <a:latin typeface="Century" pitchFamily="18" charset="0"/>
              </a:rPr>
              <a:t>Д</a:t>
            </a:r>
            <a:r>
              <a:rPr lang="en-US" altLang="bg-BG" sz="3200" i="1" dirty="0">
                <a:latin typeface="Century" pitchFamily="18" charset="0"/>
              </a:rPr>
              <a:t> </a:t>
            </a:r>
            <a:r>
              <a:rPr lang="bg-BG" altLang="bg-BG" sz="3200" i="1" dirty="0">
                <a:latin typeface="Century" pitchFamily="18" charset="0"/>
              </a:rPr>
              <a:t>Ж</a:t>
            </a:r>
            <a:r>
              <a:rPr lang="en-US" altLang="bg-BG" sz="3200" i="1" dirty="0">
                <a:latin typeface="Century" pitchFamily="18" charset="0"/>
              </a:rPr>
              <a:t> </a:t>
            </a:r>
            <a:r>
              <a:rPr lang="bg-BG" altLang="bg-BG" sz="3200" i="1" dirty="0">
                <a:latin typeface="Century" pitchFamily="18" charset="0"/>
              </a:rPr>
              <a:t>Е</a:t>
            </a:r>
            <a:r>
              <a:rPr lang="en-US" altLang="bg-BG" sz="3200" i="1" dirty="0">
                <a:latin typeface="Century" pitchFamily="18" charset="0"/>
              </a:rPr>
              <a:t> </a:t>
            </a:r>
            <a:r>
              <a:rPr lang="bg-BG" altLang="bg-BG" sz="3200" i="1" dirty="0">
                <a:latin typeface="Century" pitchFamily="18" charset="0"/>
              </a:rPr>
              <a:t>Т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048000" y="5334000"/>
            <a:ext cx="1903412" cy="138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274" tIns="32637" rIns="65274" bIns="32637">
            <a:spAutoFit/>
          </a:bodyPr>
          <a:lstStyle>
            <a:lvl1pPr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defTabSz="912813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defTabSz="912813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altLang="bg-BG" sz="4300" b="1" i="1" dirty="0" smtClean="0">
                <a:latin typeface="Century" pitchFamily="18" charset="0"/>
              </a:rPr>
              <a:t>2026</a:t>
            </a:r>
            <a:endParaRPr lang="en-US" altLang="bg-BG" sz="4300" b="1" i="1" dirty="0">
              <a:latin typeface="Century" pitchFamily="18" charset="0"/>
            </a:endParaRPr>
          </a:p>
          <a:p>
            <a:pPr eaLnBrk="1" hangingPunct="1"/>
            <a:endParaRPr lang="bg-BG" altLang="bg-BG" sz="4300" b="1" i="1" dirty="0">
              <a:latin typeface="Century" pitchFamily="18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831976" y="3284995"/>
            <a:ext cx="5333999" cy="132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5274" tIns="32637" rIns="65274" bIns="0" anchor="ctr">
            <a:spAutoFit/>
          </a:bodyPr>
          <a:lstStyle/>
          <a:p>
            <a:pPr algn="l" defTabSz="651774">
              <a:defRPr/>
            </a:pPr>
            <a:r>
              <a:rPr lang="bg-BG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КМЕТ:</a:t>
            </a:r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 </a:t>
            </a:r>
            <a:r>
              <a:rPr lang="bg-BG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Радослав Ревански</a:t>
            </a:r>
          </a:p>
          <a:p>
            <a:pPr algn="l" defTabSz="651774">
              <a:defRPr/>
            </a:pPr>
            <a:endParaRPr lang="bg-BG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  <a:p>
            <a:pPr algn="l" defTabSz="651774" eaLnBrk="0" hangingPunct="0">
              <a:defRPr/>
            </a:pPr>
            <a:endParaRPr lang="bg-BG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04800"/>
            <a:ext cx="6133333" cy="160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295400"/>
            <a:ext cx="73914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000">
                <a:latin typeface="Century" pitchFamily="18" charset="0"/>
              </a:rPr>
              <a:t>ПУБЛИЧНО ОБСЪЖДАНЕ</a:t>
            </a:r>
            <a:r>
              <a:rPr lang="bg-BG" sz="4000"/>
              <a:t> </a:t>
            </a:r>
          </a:p>
        </p:txBody>
      </p:sp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E55EE3-4E67-4317-B909-97B64AB6518D}" type="slidenum">
              <a:rPr lang="bg-BG" smtClean="0"/>
              <a:pPr>
                <a:defRPr/>
              </a:pPr>
              <a:t>2</a:t>
            </a:fld>
            <a:endParaRPr lang="bg-BG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762000" y="2895600"/>
            <a:ext cx="7848600" cy="8382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5" rIns="91407" bIns="45705"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Char char="q"/>
            </a:pPr>
            <a:r>
              <a:rPr lang="bg-BG" altLang="bg-BG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ПРОЕКТ НА БЮДЖЕТ </a:t>
            </a:r>
            <a:r>
              <a:rPr lang="bg-BG" altLang="bg-BG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2026</a:t>
            </a:r>
            <a:r>
              <a:rPr lang="en-US" altLang="bg-BG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bg-BG" altLang="bg-BG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г</a:t>
            </a:r>
            <a:r>
              <a:rPr lang="bg-BG" altLang="bg-BG" sz="3200" dirty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q"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q"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438400" y="5715000"/>
            <a:ext cx="3886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5" rIns="91407" bIns="45705"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bg-BG" altLang="bg-BG" sz="3200" dirty="0" smtClean="0">
                <a:solidFill>
                  <a:schemeClr val="tx1"/>
                </a:solidFill>
                <a:latin typeface="Century" pitchFamily="18" charset="0"/>
              </a:rPr>
              <a:t>дата:17.08.2026 г</a:t>
            </a:r>
            <a:r>
              <a:rPr lang="bg-BG" altLang="bg-BG" sz="3200" dirty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Char char="q"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Char char="q"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  <a:p>
            <a:pPr algn="l" eaLnBrk="1" hangingPunct="1">
              <a:spcBef>
                <a:spcPct val="20000"/>
              </a:spcBef>
              <a:buFont typeface="Wingdings" pitchFamily="2" charset="2"/>
              <a:buNone/>
            </a:pPr>
            <a:endParaRPr lang="bg-BG" altLang="bg-BG" sz="3200" dirty="0">
              <a:solidFill>
                <a:schemeClr val="tx1"/>
              </a:solidFill>
              <a:latin typeface="Century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50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 build="p"/>
      <p:bldP spid="410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200" b="1" i="1" dirty="0">
                <a:latin typeface="Century" pitchFamily="18" charset="0"/>
              </a:rPr>
              <a:t>Нормативна база – </a:t>
            </a:r>
            <a:r>
              <a:rPr lang="bg-BG" sz="3200" b="1" i="1" dirty="0" smtClean="0">
                <a:latin typeface="Century" pitchFamily="18" charset="0"/>
              </a:rPr>
              <a:t>2026 </a:t>
            </a:r>
            <a:r>
              <a:rPr lang="bg-BG" sz="3200" b="1" i="1" cap="none" dirty="0" smtClean="0">
                <a:latin typeface="Century" pitchFamily="18" charset="0"/>
              </a:rPr>
              <a:t>г</a:t>
            </a:r>
            <a:r>
              <a:rPr lang="bg-BG" sz="3200" i="1" dirty="0">
                <a:latin typeface="Century" pitchFamily="18" charset="0"/>
              </a:rPr>
              <a:t>.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484710" y="1190624"/>
            <a:ext cx="8229600" cy="510540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Закон за Държавния бюджет на Република България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Закон за публичните финанси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Закон за общинския дълг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Закона за местни данъци и такси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 smtClean="0">
                <a:solidFill>
                  <a:srgbClr val="FFFF00"/>
                </a:solidFill>
              </a:rPr>
              <a:t>Наредбата </a:t>
            </a:r>
            <a:r>
              <a:rPr lang="bg-BG" sz="2000" dirty="0">
                <a:solidFill>
                  <a:srgbClr val="FFFF00"/>
                </a:solidFill>
              </a:rPr>
              <a:t>за условията и реда за съставяне на бюджетна прогноза за местните дейности за следващите три години и за съставяне, приемане, изпълнение и отчитане на бюджета на </a:t>
            </a:r>
            <a:r>
              <a:rPr lang="bg-BG" sz="2000" dirty="0" smtClean="0">
                <a:solidFill>
                  <a:srgbClr val="FFFF00"/>
                </a:solidFill>
              </a:rPr>
              <a:t>Община Белица</a:t>
            </a:r>
            <a:endParaRPr lang="bg-BG" sz="2000" dirty="0">
              <a:solidFill>
                <a:srgbClr val="FFFF0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Стратегия за развитие на общината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Стратегията и програмата за управление и разпореждане с общински имоти и други нормативни документи имащи отношение към бюджетния процес</a:t>
            </a:r>
          </a:p>
        </p:txBody>
      </p:sp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2C316-F6DB-4611-B047-65596D11C420}" type="slidenum">
              <a:rPr lang="bg-BG" smtClean="0"/>
              <a:pPr>
                <a:defRPr/>
              </a:pPr>
              <a:t>3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200" b="1" i="1" dirty="0">
                <a:solidFill>
                  <a:schemeClr val="tx1"/>
                </a:solidFill>
                <a:latin typeface="Century" pitchFamily="18" charset="0"/>
              </a:rPr>
              <a:t>Приоритети на  Бюджет </a:t>
            </a:r>
            <a:r>
              <a:rPr lang="bg-BG" sz="3200" b="1" i="1" dirty="0" smtClean="0">
                <a:solidFill>
                  <a:schemeClr val="tx1"/>
                </a:solidFill>
                <a:latin typeface="Century" pitchFamily="18" charset="0"/>
              </a:rPr>
              <a:t>2026</a:t>
            </a:r>
            <a:br>
              <a:rPr lang="bg-BG" sz="3200" b="1" i="1" dirty="0" smtClean="0">
                <a:solidFill>
                  <a:schemeClr val="tx1"/>
                </a:solidFill>
                <a:latin typeface="Century" pitchFamily="18" charset="0"/>
              </a:rPr>
            </a:br>
            <a:r>
              <a:rPr lang="bg-BG" sz="3200" b="1" i="1" cap="none" dirty="0" smtClean="0">
                <a:solidFill>
                  <a:schemeClr val="tx1"/>
                </a:solidFill>
                <a:latin typeface="Century" pitchFamily="18" charset="0"/>
              </a:rPr>
              <a:t>г</a:t>
            </a:r>
            <a:r>
              <a:rPr lang="bg-BG" sz="3200" b="1" i="1" dirty="0">
                <a:solidFill>
                  <a:schemeClr val="tx1"/>
                </a:solidFill>
                <a:latin typeface="Century" pitchFamily="18" charset="0"/>
              </a:rPr>
              <a:t>.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Най-ефективно изразходване на публичните средства. Няма да бъдат поемани нови ангажименти без осигурен финансов ресурс.</a:t>
            </a: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Приоритизиране на провежданите политики, изготвяне на мерки за повишаване на събираемостта на собствените приходи /данъчни и неданъчни/, както и на просрочените вземания с цел възстановяване и поддържане на положително бюджетно салдо.</a:t>
            </a: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Разходите по бюджета на общината за </a:t>
            </a:r>
            <a:r>
              <a:rPr lang="bg-BG" sz="2000" dirty="0" smtClean="0">
                <a:solidFill>
                  <a:srgbClr val="FFFF00"/>
                </a:solidFill>
              </a:rPr>
              <a:t>2026 </a:t>
            </a:r>
            <a:r>
              <a:rPr lang="bg-BG" sz="2000" dirty="0">
                <a:solidFill>
                  <a:srgbClr val="FFFF00"/>
                </a:solidFill>
              </a:rPr>
              <a:t>г. ще  се ограничат единствено до размера на собствените приходи и получените трансфери от други бюджети и средства от ЕС.</a:t>
            </a: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Обезпечаване дейността на всички бюджетни звена и предоставяне на планираните субсидии и трансфери към второстепенните разпоредители с бюджет.</a:t>
            </a: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Гарантиране на плащанията по спечелените проекти.</a:t>
            </a: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Осигуряване на средства за неотложни текущи ремонти и поддържане на пътната инфраструктура.</a:t>
            </a:r>
          </a:p>
        </p:txBody>
      </p:sp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2C316-F6DB-4611-B047-65596D11C420}" type="slidenum">
              <a:rPr lang="bg-BG" smtClean="0"/>
              <a:pPr>
                <a:defRPr/>
              </a:pPr>
              <a:t>4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200" b="1" i="1" dirty="0">
                <a:latin typeface="Century" pitchFamily="18" charset="0"/>
              </a:rPr>
              <a:t>Приоритети на  Бюджет </a:t>
            </a:r>
            <a:r>
              <a:rPr lang="bg-BG" sz="3200" b="1" i="1" dirty="0" smtClean="0">
                <a:latin typeface="Century" pitchFamily="18" charset="0"/>
              </a:rPr>
              <a:t>2026</a:t>
            </a:r>
            <a:r>
              <a:rPr lang="bg-BG" sz="3200" b="1" i="1" dirty="0">
                <a:latin typeface="Century" pitchFamily="18" charset="0"/>
              </a:rPr>
              <a:t> </a:t>
            </a:r>
            <a:r>
              <a:rPr lang="bg-BG" sz="3200" b="1" i="1" cap="none" dirty="0" smtClean="0">
                <a:latin typeface="Century" pitchFamily="18" charset="0"/>
              </a:rPr>
              <a:t>г</a:t>
            </a:r>
            <a:r>
              <a:rPr lang="bg-BG" sz="3200" b="1" i="1" dirty="0">
                <a:latin typeface="Century" pitchFamily="18" charset="0"/>
              </a:rPr>
              <a:t>. </a:t>
            </a:r>
            <a:r>
              <a:rPr lang="en-US" sz="3200" b="1" i="1" dirty="0">
                <a:latin typeface="Century" pitchFamily="18" charset="0"/>
              </a:rPr>
              <a:t/>
            </a:r>
            <a:br>
              <a:rPr lang="en-US" sz="3200" b="1" i="1" dirty="0">
                <a:latin typeface="Century" pitchFamily="18" charset="0"/>
              </a:rPr>
            </a:br>
            <a:endParaRPr lang="bg-BG" sz="3200" b="1" i="1" dirty="0">
              <a:latin typeface="Century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pPr lvl="0" hangingPunct="1">
              <a:buFont typeface="Wingdings" panose="05000000000000000000" pitchFamily="2" charset="2"/>
              <a:buChar char="Ø"/>
            </a:pPr>
            <a:endParaRPr lang="bg-BG" sz="2000" b="1" dirty="0"/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Финансиране на дейностите заложени в културният и спортен календар през </a:t>
            </a:r>
            <a:r>
              <a:rPr lang="bg-BG" sz="2000" dirty="0" smtClean="0">
                <a:solidFill>
                  <a:srgbClr val="FFFF00"/>
                </a:solidFill>
              </a:rPr>
              <a:t>2026 </a:t>
            </a:r>
            <a:r>
              <a:rPr lang="bg-BG" sz="2000" dirty="0">
                <a:solidFill>
                  <a:srgbClr val="FFFF00"/>
                </a:solidFill>
              </a:rPr>
              <a:t>г</a:t>
            </a:r>
            <a:r>
              <a:rPr lang="bg-BG" sz="2000" dirty="0" smtClean="0">
                <a:solidFill>
                  <a:srgbClr val="FFFF00"/>
                </a:solidFill>
              </a:rPr>
              <a:t>.</a:t>
            </a:r>
            <a:r>
              <a:rPr lang="en-US" sz="2000" dirty="0" smtClean="0">
                <a:solidFill>
                  <a:srgbClr val="FFFF00"/>
                </a:solidFill>
              </a:rPr>
              <a:t>;</a:t>
            </a:r>
            <a:r>
              <a:rPr lang="bg-BG" sz="2000" dirty="0" smtClean="0">
                <a:solidFill>
                  <a:srgbClr val="FFFF00"/>
                </a:solidFill>
              </a:rPr>
              <a:t> </a:t>
            </a:r>
            <a:endParaRPr lang="bg-BG" sz="2000" dirty="0">
              <a:solidFill>
                <a:srgbClr val="FFFF00"/>
              </a:solidFill>
            </a:endParaRP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Засилване ролята на превантивния, текущ и последващ контрол чрез актуализиране на системата за финансово управление и </a:t>
            </a:r>
            <a:r>
              <a:rPr lang="bg-BG" sz="2000" dirty="0" smtClean="0">
                <a:solidFill>
                  <a:srgbClr val="FFFF00"/>
                </a:solidFill>
              </a:rPr>
              <a:t>контрол</a:t>
            </a:r>
            <a:r>
              <a:rPr lang="en-US" sz="2000" dirty="0" smtClean="0">
                <a:solidFill>
                  <a:srgbClr val="FFFF00"/>
                </a:solidFill>
              </a:rPr>
              <a:t>;</a:t>
            </a:r>
            <a:endParaRPr lang="bg-BG" sz="2000" dirty="0">
              <a:solidFill>
                <a:srgbClr val="FFFF00"/>
              </a:solidFill>
            </a:endParaRPr>
          </a:p>
          <a:p>
            <a:pPr lvl="0" hangingPunct="1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Общината да поддържа такова равнище на разходите, което да осигурява качествено предоставяне на публичните услуги на населението;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Въвеждане на положителни практики по отношение на целесъобразно  и ефективно изразходване на общинските средства;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FFFF00"/>
                </a:solidFill>
              </a:rPr>
              <a:t>Спазване на всички „Фискални правила” заложени в Закона за публичните финанси по отношение нарастване размера на разходите в местните дейности;</a:t>
            </a:r>
          </a:p>
        </p:txBody>
      </p:sp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2C316-F6DB-4611-B047-65596D11C420}" type="slidenum">
              <a:rPr lang="bg-BG" smtClean="0"/>
              <a:pPr>
                <a:defRPr/>
              </a:pPr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38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1056"/>
            <a:ext cx="7544026" cy="802367"/>
          </a:xfrm>
        </p:spPr>
        <p:txBody>
          <a:bodyPr>
            <a:normAutofit fontScale="90000"/>
          </a:bodyPr>
          <a:lstStyle/>
          <a:p>
            <a:r>
              <a:rPr lang="bg-BG" sz="3200" i="1"/>
              <a:t>Субсидии от РЕПУБЛИКАНСКИ бюджет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458200" cy="48006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Планирани постъпления             </a:t>
            </a:r>
            <a:r>
              <a:rPr lang="en-US" sz="2400" dirty="0">
                <a:solidFill>
                  <a:srgbClr val="FFFF00"/>
                </a:solidFill>
              </a:rPr>
              <a:t>  </a:t>
            </a:r>
            <a:r>
              <a:rPr lang="bg-BG" sz="2400" dirty="0" smtClean="0">
                <a:solidFill>
                  <a:srgbClr val="FFFF00"/>
                </a:solidFill>
              </a:rPr>
              <a:t>     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8 984 119 евро</a:t>
            </a:r>
            <a:endParaRPr lang="en-US" sz="2400" b="1" dirty="0">
              <a:solidFill>
                <a:srgbClr val="FFC000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в  т.ч.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Обща допълваща субсидия           </a:t>
            </a:r>
            <a:r>
              <a:rPr lang="bg-BG" sz="2400" dirty="0" smtClean="0">
                <a:solidFill>
                  <a:srgbClr val="FFFF00"/>
                </a:solidFill>
              </a:rPr>
              <a:t>   </a:t>
            </a:r>
            <a:r>
              <a:rPr lang="bg-BG" sz="2400" b="1" dirty="0" smtClean="0">
                <a:solidFill>
                  <a:srgbClr val="FFC000"/>
                </a:solidFill>
              </a:rPr>
              <a:t>7 041 619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Обща изравнителна субсидия         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   </a:t>
            </a:r>
            <a:r>
              <a:rPr lang="bg-BG" sz="2400" b="1" dirty="0" smtClean="0">
                <a:solidFill>
                  <a:srgbClr val="FFFF00"/>
                </a:solidFill>
              </a:rPr>
              <a:t>992 800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За зимно поддържане                       </a:t>
            </a:r>
            <a:r>
              <a:rPr lang="bg-BG" sz="2400" dirty="0" smtClean="0">
                <a:solidFill>
                  <a:srgbClr val="FFFF00"/>
                </a:solidFill>
              </a:rPr>
              <a:t>   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154 100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Субсидия за капиталови разходи   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     </a:t>
            </a:r>
            <a:r>
              <a:rPr lang="bg-BG" sz="2400" b="1" dirty="0" smtClean="0">
                <a:solidFill>
                  <a:srgbClr val="FFC000"/>
                </a:solidFill>
              </a:rPr>
              <a:t>770 000 евро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200" dirty="0" smtClean="0">
                <a:solidFill>
                  <a:srgbClr val="FFC000"/>
                </a:solidFill>
              </a:rPr>
              <a:t>Други целеви разходи за местни дейности</a:t>
            </a:r>
            <a:r>
              <a:rPr lang="bg-BG" sz="2400" dirty="0" smtClean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25 600 евро</a:t>
            </a:r>
            <a:endParaRPr lang="bg-BG" sz="2400" b="1" dirty="0">
              <a:solidFill>
                <a:srgbClr val="FFC000"/>
              </a:solidFill>
            </a:endParaRPr>
          </a:p>
        </p:txBody>
      </p:sp>
      <p:sp>
        <p:nvSpPr>
          <p:cNvPr id="1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727">
              <a:defRPr/>
            </a:pPr>
            <a:fld id="{020E532A-6DDF-4434-8698-02D787A2F7B6}" type="slidenum">
              <a:rPr lang="bg-BG">
                <a:latin typeface="+mn-lt"/>
              </a:rPr>
              <a:pPr defTabSz="913727">
                <a:defRPr/>
              </a:pPr>
              <a:t>6</a:t>
            </a:fld>
            <a:endParaRPr lang="bg-BG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918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727">
              <a:defRPr/>
            </a:pPr>
            <a:fld id="{219639F5-8790-4CA0-A585-0E9E1F0B7940}" type="slidenum">
              <a:rPr lang="bg-BG">
                <a:latin typeface="+mn-lt"/>
              </a:rPr>
              <a:pPr defTabSz="913727">
                <a:defRPr/>
              </a:pPr>
              <a:t>7</a:t>
            </a:fld>
            <a:endParaRPr lang="bg-BG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33400"/>
            <a:ext cx="6781800" cy="660400"/>
          </a:xfrm>
          <a:prstGeom prst="rect">
            <a:avLst/>
          </a:prstGeom>
        </p:spPr>
        <p:txBody>
          <a:bodyPr lIns="65298" tIns="32649" rIns="65298" bIns="32649">
            <a:spAutoFit/>
          </a:bodyPr>
          <a:lstStyle/>
          <a:p>
            <a:pPr algn="l">
              <a:defRPr/>
            </a:pPr>
            <a:r>
              <a:rPr lang="bg-BG" sz="3700" i="1">
                <a:latin typeface="+mj-lt"/>
              </a:rPr>
              <a:t>Държавен трансфер</a:t>
            </a:r>
            <a:endParaRPr lang="en-US" sz="3700" i="1">
              <a:latin typeface="+mj-lt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079040"/>
              </p:ext>
            </p:extLst>
          </p:nvPr>
        </p:nvGraphicFramePr>
        <p:xfrm>
          <a:off x="609600" y="1371600"/>
          <a:ext cx="7785644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574" y="440663"/>
            <a:ext cx="7544026" cy="740437"/>
          </a:xfrm>
        </p:spPr>
        <p:txBody>
          <a:bodyPr/>
          <a:lstStyle/>
          <a:p>
            <a:r>
              <a:rPr lang="bg-BG" sz="3200" i="1"/>
              <a:t>Приходи от местни данъци</a:t>
            </a:r>
          </a:p>
        </p:txBody>
      </p:sp>
      <p:sp>
        <p:nvSpPr>
          <p:cNvPr id="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727">
              <a:defRPr/>
            </a:pPr>
            <a:fld id="{CBECAD09-2165-43A4-90C8-0BA8D8A5C3D3}" type="slidenum">
              <a:rPr lang="bg-BG">
                <a:latin typeface="+mn-lt"/>
              </a:rPr>
              <a:pPr defTabSz="913727">
                <a:defRPr/>
              </a:pPr>
              <a:t>8</a:t>
            </a:fld>
            <a:endParaRPr lang="bg-BG"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08578" y="1600200"/>
            <a:ext cx="813062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5" rIns="91407" bIns="45705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3694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0729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7766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4802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Планирани постъпления         </a:t>
            </a:r>
            <a:r>
              <a:rPr lang="en-US" sz="2400" dirty="0">
                <a:solidFill>
                  <a:srgbClr val="FFFF00"/>
                </a:solidFill>
              </a:rPr>
              <a:t>   </a:t>
            </a:r>
            <a:r>
              <a:rPr lang="bg-BG" sz="2400" dirty="0">
                <a:solidFill>
                  <a:srgbClr val="FFFF00"/>
                </a:solidFill>
              </a:rPr>
              <a:t>   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bg-BG" sz="2400" b="1" dirty="0">
                <a:solidFill>
                  <a:srgbClr val="FFFF00"/>
                </a:solidFill>
              </a:rPr>
              <a:t> </a:t>
            </a:r>
            <a:r>
              <a:rPr lang="bg-BG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339 730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bg-BG" sz="2400" dirty="0">
                <a:solidFill>
                  <a:srgbClr val="FFFF00"/>
                </a:solidFill>
              </a:rPr>
              <a:t>    </a:t>
            </a:r>
            <a:r>
              <a:rPr lang="bg-BG" sz="2400" dirty="0" err="1">
                <a:solidFill>
                  <a:srgbClr val="FFFF00"/>
                </a:solidFill>
              </a:rPr>
              <a:t>в.т.ч</a:t>
            </a:r>
            <a:r>
              <a:rPr lang="bg-BG" sz="2400" dirty="0">
                <a:solidFill>
                  <a:srgbClr val="FFFF0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Патентен данък                              </a:t>
            </a:r>
            <a:r>
              <a:rPr lang="en-US" sz="2400" dirty="0">
                <a:solidFill>
                  <a:srgbClr val="FFFF00"/>
                </a:solidFill>
              </a:rPr>
              <a:t>  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bg-BG" sz="2400" b="1" dirty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4 600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Данък недвижими имоти          </a:t>
            </a:r>
            <a:r>
              <a:rPr lang="en-US" sz="2400" dirty="0">
                <a:solidFill>
                  <a:srgbClr val="FFFF00"/>
                </a:solidFill>
              </a:rPr>
              <a:t>  </a:t>
            </a:r>
            <a:r>
              <a:rPr lang="bg-BG" sz="2400" dirty="0">
                <a:solidFill>
                  <a:srgbClr val="FFFF00"/>
                </a:solidFill>
              </a:rPr>
              <a:t> 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bg-BG" sz="2400" b="1" dirty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47 730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Данък превозни средства           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bg-BG" sz="2400" b="1" dirty="0" smtClean="0">
                <a:solidFill>
                  <a:srgbClr val="FFC000"/>
                </a:solidFill>
              </a:rPr>
              <a:t>230 600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Данък придобиване </a:t>
            </a:r>
            <a:r>
              <a:rPr lang="bg-BG" sz="2400" dirty="0" smtClean="0">
                <a:solidFill>
                  <a:srgbClr val="FFFF00"/>
                </a:solidFill>
              </a:rPr>
              <a:t>имущество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bg-BG" sz="2400" dirty="0" smtClean="0">
                <a:solidFill>
                  <a:srgbClr val="FFFF00"/>
                </a:solidFill>
              </a:rPr>
              <a:t> </a:t>
            </a:r>
            <a:r>
              <a:rPr lang="bg-BG" sz="2400" b="1" dirty="0">
                <a:solidFill>
                  <a:srgbClr val="FFC0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   55</a:t>
            </a:r>
            <a:r>
              <a:rPr lang="bg-BG" sz="2400" b="1" dirty="0">
                <a:solidFill>
                  <a:srgbClr val="FFC000"/>
                </a:solidFill>
              </a:rPr>
              <a:t> </a:t>
            </a:r>
            <a:r>
              <a:rPr lang="en-US" sz="2400" b="1" dirty="0">
                <a:solidFill>
                  <a:srgbClr val="FFC000"/>
                </a:solidFill>
              </a:rPr>
              <a:t>0</a:t>
            </a:r>
            <a:r>
              <a:rPr lang="bg-BG" sz="2400" b="1" dirty="0">
                <a:solidFill>
                  <a:srgbClr val="FFC000"/>
                </a:solidFill>
              </a:rPr>
              <a:t>00 </a:t>
            </a:r>
            <a:r>
              <a:rPr lang="bg-BG" sz="2400" b="1" dirty="0" smtClean="0">
                <a:solidFill>
                  <a:srgbClr val="FFC000"/>
                </a:solidFill>
              </a:rPr>
              <a:t>евро</a:t>
            </a:r>
            <a:endParaRPr lang="bg-BG" sz="24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400" dirty="0">
                <a:solidFill>
                  <a:srgbClr val="FFFF00"/>
                </a:solidFill>
              </a:rPr>
              <a:t>Туристически данък                    </a:t>
            </a:r>
            <a:r>
              <a:rPr lang="en-US" sz="2400" dirty="0">
                <a:solidFill>
                  <a:srgbClr val="FFFF00"/>
                </a:solidFill>
              </a:rPr>
              <a:t>  </a:t>
            </a:r>
            <a:r>
              <a:rPr lang="bg-BG" sz="2400" dirty="0">
                <a:solidFill>
                  <a:srgbClr val="FFFF00"/>
                </a:solidFill>
              </a:rPr>
              <a:t>   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bg-BG" sz="2400" dirty="0" smtClean="0">
                <a:solidFill>
                  <a:srgbClr val="FFFF00"/>
                </a:solidFill>
              </a:rPr>
              <a:t> </a:t>
            </a:r>
            <a:r>
              <a:rPr lang="bg-BG" sz="2400" b="1" dirty="0" smtClean="0">
                <a:solidFill>
                  <a:srgbClr val="FFC000"/>
                </a:solidFill>
              </a:rPr>
              <a:t>1 800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bg-BG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95737"/>
            <a:ext cx="7544026" cy="767686"/>
          </a:xfrm>
        </p:spPr>
        <p:txBody>
          <a:bodyPr/>
          <a:lstStyle/>
          <a:p>
            <a:r>
              <a:rPr lang="bg-BG" sz="3200" i="1" dirty="0"/>
              <a:t>Неданъчни приходи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3422"/>
            <a:ext cx="8686800" cy="5413577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</a:rPr>
              <a:t>Планирани постъпления </a:t>
            </a:r>
            <a:r>
              <a:rPr lang="bg-BG" sz="2800" dirty="0" smtClean="0">
                <a:solidFill>
                  <a:srgbClr val="FFFF00"/>
                </a:solidFill>
              </a:rPr>
              <a:t>           </a:t>
            </a:r>
            <a:r>
              <a:rPr lang="bg-BG" sz="2800" b="1" dirty="0" smtClean="0">
                <a:solidFill>
                  <a:srgbClr val="FFFF00"/>
                </a:solidFill>
              </a:rPr>
              <a:t>573 315 евро</a:t>
            </a:r>
            <a:endParaRPr lang="en-US" sz="28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bg-BG" sz="2800" dirty="0">
                <a:solidFill>
                  <a:srgbClr val="FFFF00"/>
                </a:solidFill>
              </a:rPr>
              <a:t>    в  т.ч.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</a:rPr>
              <a:t>Приходи </a:t>
            </a:r>
            <a:r>
              <a:rPr lang="bg-BG" sz="2800" dirty="0" smtClean="0">
                <a:solidFill>
                  <a:srgbClr val="FFFF00"/>
                </a:solidFill>
              </a:rPr>
              <a:t>и доходи от собственост  </a:t>
            </a:r>
            <a:r>
              <a:rPr lang="bg-BG" sz="2800" b="1" dirty="0" smtClean="0">
                <a:solidFill>
                  <a:srgbClr val="FFC000"/>
                </a:solidFill>
              </a:rPr>
              <a:t>262 700 евро</a:t>
            </a:r>
            <a:endParaRPr lang="bg-BG" sz="28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bg-BG" sz="2800" dirty="0">
                <a:solidFill>
                  <a:srgbClr val="FFFF00"/>
                </a:solidFill>
              </a:rPr>
              <a:t>     </a:t>
            </a:r>
            <a:r>
              <a:rPr lang="bg-BG" sz="2800" dirty="0" smtClean="0">
                <a:solidFill>
                  <a:srgbClr val="FFFF00"/>
                </a:solidFill>
              </a:rPr>
              <a:t>- от продажби на стоки, услуги   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bg-BG" sz="2800" dirty="0" smtClean="0">
                <a:solidFill>
                  <a:srgbClr val="FFFF00"/>
                </a:solidFill>
              </a:rPr>
              <a:t> </a:t>
            </a:r>
            <a:r>
              <a:rPr lang="bg-BG" sz="2800" dirty="0" smtClean="0">
                <a:solidFill>
                  <a:srgbClr val="FFC000"/>
                </a:solidFill>
              </a:rPr>
              <a:t>185 000 евро</a:t>
            </a:r>
            <a:r>
              <a:rPr lang="bg-BG" sz="2800" dirty="0" smtClean="0">
                <a:solidFill>
                  <a:srgbClr val="FFFF00"/>
                </a:solidFill>
              </a:rPr>
              <a:t>           </a:t>
            </a:r>
            <a:endParaRPr lang="bg-BG" sz="28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</a:rPr>
              <a:t>Общински такси   </a:t>
            </a:r>
            <a:r>
              <a:rPr lang="bg-BG" sz="2800" dirty="0" smtClean="0">
                <a:solidFill>
                  <a:srgbClr val="FFFF00"/>
                </a:solidFill>
              </a:rPr>
              <a:t>                            </a:t>
            </a:r>
            <a:r>
              <a:rPr lang="bg-BG" sz="2800" b="1" dirty="0" smtClean="0">
                <a:solidFill>
                  <a:srgbClr val="FFC000"/>
                </a:solidFill>
              </a:rPr>
              <a:t>329 517 евро</a:t>
            </a:r>
          </a:p>
          <a:p>
            <a:pPr marL="0" indent="0">
              <a:buNone/>
            </a:pPr>
            <a:r>
              <a:rPr lang="bg-BG" sz="2800" b="1" dirty="0">
                <a:solidFill>
                  <a:srgbClr val="FFC000"/>
                </a:solidFill>
              </a:rPr>
              <a:t>	</a:t>
            </a:r>
            <a:r>
              <a:rPr lang="bg-BG" sz="2800" dirty="0" smtClean="0">
                <a:solidFill>
                  <a:srgbClr val="FFFF00"/>
                </a:solidFill>
              </a:rPr>
              <a:t>- такса за битови отпадъци            </a:t>
            </a:r>
            <a:r>
              <a:rPr lang="bg-BG" sz="2800" dirty="0" smtClean="0">
                <a:solidFill>
                  <a:srgbClr val="FFC000"/>
                </a:solidFill>
              </a:rPr>
              <a:t>280 000 евро</a:t>
            </a:r>
            <a:endParaRPr lang="bg-BG" sz="2800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</a:rPr>
              <a:t>Глоби и лихви                                    </a:t>
            </a:r>
            <a:r>
              <a:rPr lang="bg-BG" sz="2800" dirty="0" smtClean="0">
                <a:solidFill>
                  <a:srgbClr val="FFFF00"/>
                </a:solidFill>
              </a:rPr>
              <a:t> </a:t>
            </a:r>
            <a:r>
              <a:rPr lang="bg-BG" sz="2800" dirty="0" smtClean="0">
                <a:solidFill>
                  <a:schemeClr val="accent2"/>
                </a:solidFill>
              </a:rPr>
              <a:t>  </a:t>
            </a:r>
            <a:r>
              <a:rPr lang="bg-BG" sz="2800" b="1" dirty="0" smtClean="0">
                <a:solidFill>
                  <a:schemeClr val="accent2"/>
                </a:solidFill>
              </a:rPr>
              <a:t>11 000 евро</a:t>
            </a:r>
            <a:endParaRPr lang="bg-BG" sz="28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</a:rPr>
              <a:t>Други неданъчни приходи                </a:t>
            </a:r>
            <a:r>
              <a:rPr lang="bg-BG" sz="2800" dirty="0" smtClean="0">
                <a:solidFill>
                  <a:srgbClr val="FFFF00"/>
                </a:solidFill>
              </a:rPr>
              <a:t>    </a:t>
            </a:r>
            <a:r>
              <a:rPr lang="bg-BG" sz="2800" b="1" dirty="0" smtClean="0">
                <a:solidFill>
                  <a:srgbClr val="FFC000"/>
                </a:solidFill>
              </a:rPr>
              <a:t>      0</a:t>
            </a:r>
            <a:endParaRPr lang="bg-BG" sz="28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800" dirty="0" smtClean="0">
                <a:solidFill>
                  <a:srgbClr val="FFFF00"/>
                </a:solidFill>
              </a:rPr>
              <a:t>Приходи от продажба нефинансови активи</a:t>
            </a:r>
            <a:r>
              <a:rPr lang="bg-BG" sz="2800" b="1" dirty="0" smtClean="0">
                <a:solidFill>
                  <a:srgbClr val="FFC000"/>
                </a:solidFill>
              </a:rPr>
              <a:t>					                                             120 000 евро</a:t>
            </a:r>
            <a:endParaRPr lang="en-US" sz="2800" b="1" dirty="0" smtClean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 err="1">
                <a:solidFill>
                  <a:srgbClr val="FFC000"/>
                </a:solidFill>
              </a:rPr>
              <a:t>Внесени</a:t>
            </a:r>
            <a:r>
              <a:rPr lang="ru-RU" sz="2800" dirty="0">
                <a:solidFill>
                  <a:srgbClr val="FFC000"/>
                </a:solidFill>
              </a:rPr>
              <a:t> ДДС и </a:t>
            </a:r>
            <a:r>
              <a:rPr lang="ru-RU" sz="2800" dirty="0" err="1">
                <a:solidFill>
                  <a:srgbClr val="FFC000"/>
                </a:solidFill>
              </a:rPr>
              <a:t>други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данъци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>
                <a:solidFill>
                  <a:srgbClr val="FFC000"/>
                </a:solidFill>
              </a:rPr>
              <a:t>върху</a:t>
            </a:r>
            <a:r>
              <a:rPr lang="ru-RU" sz="2800" dirty="0">
                <a:solidFill>
                  <a:srgbClr val="FFC000"/>
                </a:solidFill>
              </a:rPr>
              <a:t> </a:t>
            </a:r>
            <a:r>
              <a:rPr lang="ru-RU" sz="2800" dirty="0" err="1" smtClean="0">
                <a:solidFill>
                  <a:srgbClr val="FFC000"/>
                </a:solidFill>
              </a:rPr>
              <a:t>продажбите</a:t>
            </a:r>
            <a:r>
              <a:rPr lang="en-US" sz="2800" dirty="0" smtClean="0">
                <a:solidFill>
                  <a:srgbClr val="FFC000"/>
                </a:solidFill>
              </a:rPr>
              <a:t>                                    </a:t>
            </a:r>
            <a:r>
              <a:rPr lang="bg-BG" sz="2800" b="1" dirty="0" smtClean="0">
                <a:solidFill>
                  <a:srgbClr val="FFC000"/>
                </a:solidFill>
              </a:rPr>
              <a:t>43 598 евро</a:t>
            </a:r>
            <a:endParaRPr lang="en-US" sz="2800" b="1" dirty="0" smtClean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bg-BG" sz="2800" b="1" dirty="0">
              <a:solidFill>
                <a:srgbClr val="FFC000"/>
              </a:solidFill>
            </a:endParaRPr>
          </a:p>
        </p:txBody>
      </p:sp>
      <p:sp>
        <p:nvSpPr>
          <p:cNvPr id="1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727">
              <a:defRPr/>
            </a:pPr>
            <a:fld id="{020E532A-6DDF-4434-8698-02D787A2F7B6}" type="slidenum">
              <a:rPr lang="bg-BG">
                <a:latin typeface="+mn-lt"/>
              </a:rPr>
              <a:pPr defTabSz="913727">
                <a:defRPr/>
              </a:pPr>
              <a:t>9</a:t>
            </a:fld>
            <a:endParaRPr lang="bg-BG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68252"/>
            <a:ext cx="7544027" cy="67355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400" i="1" dirty="0"/>
              <a:t>Разходна </a:t>
            </a:r>
            <a:r>
              <a:rPr lang="bg-BG" sz="3400" i="1" dirty="0" smtClean="0"/>
              <a:t>част на бюджета</a:t>
            </a:r>
            <a:endParaRPr lang="bg-BG" sz="3400" i="1" dirty="0"/>
          </a:p>
        </p:txBody>
      </p:sp>
      <p:sp>
        <p:nvSpPr>
          <p:cNvPr id="1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230127"/>
            <a:ext cx="2133600" cy="476250"/>
          </a:xfrm>
        </p:spPr>
        <p:txBody>
          <a:bodyPr/>
          <a:lstStyle/>
          <a:p>
            <a:pPr defTabSz="913727">
              <a:defRPr/>
            </a:pPr>
            <a:fld id="{A98327A7-E034-4457-A1C8-F978B8312E95}" type="slidenum">
              <a:rPr lang="bg-BG">
                <a:latin typeface="+mn-lt"/>
              </a:rPr>
              <a:pPr defTabSz="913727">
                <a:defRPr/>
              </a:pPr>
              <a:t>10</a:t>
            </a:fld>
            <a:endParaRPr lang="bg-BG">
              <a:latin typeface="+mn-lt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505325" y="-371475"/>
            <a:ext cx="1333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298" tIns="32649" rIns="65298" bIns="32649" anchor="ctr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bg-BG">
              <a:latin typeface="Century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399" y="1206954"/>
            <a:ext cx="8839201" cy="518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5" rIns="91407" bIns="45705" numCol="1" anchor="t" anchorCtr="0" compatLnSpc="1">
            <a:prstTxWarp prst="textNoShape">
              <a:avLst/>
            </a:prstTxWarp>
            <a:noAutofit/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58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3694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0729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7766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4802" indent="-22851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bg-BG" sz="2100" dirty="0">
                <a:solidFill>
                  <a:srgbClr val="FFFF00"/>
                </a:solidFill>
              </a:rPr>
              <a:t>ОБЩИ ДЪРЖАВНИ СЛУЖБИ – </a:t>
            </a:r>
            <a:r>
              <a:rPr lang="bg-BG" sz="2100" b="1" dirty="0">
                <a:solidFill>
                  <a:srgbClr val="FFC000"/>
                </a:solidFill>
              </a:rPr>
              <a:t> </a:t>
            </a:r>
            <a:r>
              <a:rPr lang="bg-BG" sz="2100" b="1" dirty="0" smtClean="0">
                <a:solidFill>
                  <a:srgbClr val="FFC000"/>
                </a:solidFill>
              </a:rPr>
              <a:t>1 </a:t>
            </a:r>
            <a:r>
              <a:rPr lang="bg-BG" sz="2100" b="1" dirty="0" smtClean="0">
                <a:solidFill>
                  <a:srgbClr val="FFC000"/>
                </a:solidFill>
              </a:rPr>
              <a:t>674 063 евро</a:t>
            </a:r>
            <a:endParaRPr lang="bg-BG" sz="21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>
                <a:solidFill>
                  <a:srgbClr val="FFFF00"/>
                </a:solidFill>
              </a:rPr>
              <a:t>В т.ч. Общински съвет – </a:t>
            </a:r>
            <a:r>
              <a:rPr lang="en-US" sz="2100" b="1" dirty="0" smtClean="0">
                <a:solidFill>
                  <a:srgbClr val="FFC000"/>
                </a:solidFill>
              </a:rPr>
              <a:t> </a:t>
            </a:r>
            <a:r>
              <a:rPr lang="bg-BG" sz="2100" b="1" dirty="0" smtClean="0">
                <a:solidFill>
                  <a:srgbClr val="FFC000"/>
                </a:solidFill>
              </a:rPr>
              <a:t>157 890 евро</a:t>
            </a:r>
            <a:endParaRPr lang="bg-BG" sz="21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 smtClean="0">
                <a:solidFill>
                  <a:srgbClr val="FFFF00"/>
                </a:solidFill>
              </a:rPr>
              <a:t>ОТБРАНА </a:t>
            </a:r>
            <a:r>
              <a:rPr lang="bg-BG" sz="2100" dirty="0">
                <a:solidFill>
                  <a:srgbClr val="FFFF00"/>
                </a:solidFill>
              </a:rPr>
              <a:t>И СИГУРНОСТ- </a:t>
            </a:r>
            <a:r>
              <a:rPr lang="en-US" sz="2100" b="1" dirty="0" smtClean="0">
                <a:solidFill>
                  <a:srgbClr val="FFC000"/>
                </a:solidFill>
              </a:rPr>
              <a:t>1 381 6</a:t>
            </a:r>
            <a:r>
              <a:rPr lang="bg-BG" sz="2100" b="1" dirty="0" smtClean="0">
                <a:solidFill>
                  <a:srgbClr val="FFC000"/>
                </a:solidFill>
              </a:rPr>
              <a:t>3</a:t>
            </a:r>
            <a:r>
              <a:rPr lang="en-US" sz="2100" b="1" dirty="0" smtClean="0">
                <a:solidFill>
                  <a:srgbClr val="FFC000"/>
                </a:solidFill>
              </a:rPr>
              <a:t>3 </a:t>
            </a:r>
            <a:r>
              <a:rPr lang="bg-BG" sz="2100" b="1" dirty="0" smtClean="0">
                <a:solidFill>
                  <a:srgbClr val="FFC000"/>
                </a:solidFill>
              </a:rPr>
              <a:t>евро</a:t>
            </a:r>
            <a:endParaRPr lang="bg-BG" sz="21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>
                <a:solidFill>
                  <a:srgbClr val="FFFF00"/>
                </a:solidFill>
              </a:rPr>
              <a:t>ОБРАЗОВАНИЕ </a:t>
            </a:r>
            <a:r>
              <a:rPr lang="bg-BG" sz="2100" dirty="0" smtClean="0">
                <a:solidFill>
                  <a:srgbClr val="FFFF00"/>
                </a:solidFill>
              </a:rPr>
              <a:t>202</a:t>
            </a:r>
            <a:r>
              <a:rPr lang="en-US" sz="2100" dirty="0" smtClean="0">
                <a:solidFill>
                  <a:srgbClr val="FFFF00"/>
                </a:solidFill>
              </a:rPr>
              <a:t>6</a:t>
            </a:r>
            <a:r>
              <a:rPr lang="bg-BG" sz="2100" dirty="0" smtClean="0">
                <a:solidFill>
                  <a:srgbClr val="FFFF00"/>
                </a:solidFill>
              </a:rPr>
              <a:t> </a:t>
            </a:r>
            <a:r>
              <a:rPr lang="bg-BG" sz="2100" dirty="0">
                <a:solidFill>
                  <a:srgbClr val="FFFF00"/>
                </a:solidFill>
              </a:rPr>
              <a:t>г. -  </a:t>
            </a:r>
            <a:r>
              <a:rPr lang="bg-BG" sz="2100" b="1" dirty="0" smtClean="0">
                <a:solidFill>
                  <a:srgbClr val="FFC000"/>
                </a:solidFill>
              </a:rPr>
              <a:t>5 977 103 евро</a:t>
            </a:r>
            <a:endParaRPr lang="bg-BG" sz="21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>
                <a:solidFill>
                  <a:srgbClr val="FFFF00"/>
                </a:solidFill>
              </a:rPr>
              <a:t>ЗДРАВЕОПАЗВАНЕ / ДЕТСКИ ЯСЛИ И УЧИЛИЩНО ЗДРАВЕОПАЗВАНЕ/ – </a:t>
            </a:r>
            <a:r>
              <a:rPr lang="bg-BG" sz="2100" b="1" dirty="0" smtClean="0">
                <a:solidFill>
                  <a:srgbClr val="FFC000"/>
                </a:solidFill>
              </a:rPr>
              <a:t>234 906 евро</a:t>
            </a:r>
            <a:endParaRPr lang="bg-BG" sz="2100" b="1" dirty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FFFF00"/>
                </a:solidFill>
              </a:rPr>
              <a:t>СОЦ. ОСИГУРЯВАНЕ, ПОДПОМАГАНЕ И ГРИЖИ – </a:t>
            </a:r>
            <a:r>
              <a:rPr lang="bg-BG" sz="2100" b="1" dirty="0" smtClean="0">
                <a:solidFill>
                  <a:srgbClr val="FFC000"/>
                </a:solidFill>
              </a:rPr>
              <a:t>895 531 евро</a:t>
            </a:r>
            <a:endParaRPr lang="ru-RU" sz="2100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100" dirty="0">
                <a:solidFill>
                  <a:srgbClr val="FFFF00"/>
                </a:solidFill>
              </a:rPr>
              <a:t>ЖИЛ. СТР-ВО  И ОПАЗВАНЕ НА </a:t>
            </a:r>
            <a:r>
              <a:rPr lang="ru-RU" sz="2100" dirty="0" smtClean="0">
                <a:solidFill>
                  <a:srgbClr val="FFFF00"/>
                </a:solidFill>
              </a:rPr>
              <a:t>ОК.СРЕДА – </a:t>
            </a:r>
            <a:r>
              <a:rPr lang="bg-BG" sz="2100" b="1" dirty="0" smtClean="0">
                <a:solidFill>
                  <a:srgbClr val="FFC000"/>
                </a:solidFill>
              </a:rPr>
              <a:t>1 722 005 евро</a:t>
            </a:r>
            <a:endParaRPr lang="ru-RU" sz="2100" b="1" dirty="0" smtClean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 smtClean="0">
                <a:solidFill>
                  <a:srgbClr val="FFFF00"/>
                </a:solidFill>
              </a:rPr>
              <a:t>КУЛТУРА И РЕЛИГ. ДЕЙНОСТИ – </a:t>
            </a:r>
            <a:r>
              <a:rPr lang="bg-BG" sz="2100" b="1" dirty="0" smtClean="0">
                <a:solidFill>
                  <a:srgbClr val="FFC000"/>
                </a:solidFill>
              </a:rPr>
              <a:t> </a:t>
            </a:r>
            <a:r>
              <a:rPr lang="bg-BG" sz="2100" b="1" dirty="0" smtClean="0">
                <a:solidFill>
                  <a:srgbClr val="FFC000"/>
                </a:solidFill>
              </a:rPr>
              <a:t>761 994 евро</a:t>
            </a:r>
            <a:endParaRPr lang="bg-BG" sz="2100" b="1" dirty="0" smtClean="0">
              <a:solidFill>
                <a:srgbClr val="FFC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 smtClean="0">
                <a:solidFill>
                  <a:srgbClr val="FFFF00"/>
                </a:solidFill>
              </a:rPr>
              <a:t>ИКОНОМИЧЕСКИ </a:t>
            </a:r>
            <a:r>
              <a:rPr lang="bg-BG" sz="2100" dirty="0">
                <a:solidFill>
                  <a:srgbClr val="FFFF00"/>
                </a:solidFill>
              </a:rPr>
              <a:t>ДЕЙНОСТИ – </a:t>
            </a:r>
            <a:r>
              <a:rPr lang="bg-BG" sz="2100" b="1" dirty="0">
                <a:solidFill>
                  <a:srgbClr val="FFC000"/>
                </a:solidFill>
              </a:rPr>
              <a:t> </a:t>
            </a:r>
            <a:r>
              <a:rPr lang="bg-BG" sz="2100" b="1" dirty="0" smtClean="0">
                <a:solidFill>
                  <a:srgbClr val="FFC000"/>
                </a:solidFill>
              </a:rPr>
              <a:t>4 </a:t>
            </a:r>
            <a:r>
              <a:rPr lang="bg-BG" sz="2100" b="1" dirty="0" smtClean="0">
                <a:solidFill>
                  <a:srgbClr val="FFC000"/>
                </a:solidFill>
              </a:rPr>
              <a:t>780 </a:t>
            </a:r>
            <a:r>
              <a:rPr lang="bg-BG" sz="2100" b="1" dirty="0" smtClean="0">
                <a:solidFill>
                  <a:srgbClr val="FFC000"/>
                </a:solidFill>
              </a:rPr>
              <a:t>471 евро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100" dirty="0" smtClean="0">
                <a:solidFill>
                  <a:srgbClr val="FFFF00"/>
                </a:solidFill>
              </a:rPr>
              <a:t>РАЗХОДИ НЕКЛ. В ДРУГИ ФУНКЦИИ – </a:t>
            </a:r>
            <a:r>
              <a:rPr lang="bg-BG" sz="2100" b="1" dirty="0" smtClean="0">
                <a:solidFill>
                  <a:srgbClr val="FFC000"/>
                </a:solidFill>
              </a:rPr>
              <a:t>0 евро</a:t>
            </a:r>
            <a:endParaRPr lang="bg-BG" sz="2100" b="1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bg-BG" sz="2100" b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FF22F-EE73-4BB9-8788-D41999F0FCEE}" type="slidenum">
              <a:rPr lang="bg-BG" smtClean="0"/>
              <a:pPr>
                <a:defRPr/>
              </a:pPr>
              <a:t>11</a:t>
            </a:fld>
            <a:endParaRPr lang="bg-BG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586493"/>
              </p:ext>
            </p:extLst>
          </p:nvPr>
        </p:nvGraphicFramePr>
        <p:xfrm>
          <a:off x="1524000" y="91555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31842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ИНВЕСТИЦИОННА</a:t>
                      </a:r>
                      <a:r>
                        <a:rPr lang="bg-BG" baseline="0" dirty="0" smtClean="0"/>
                        <a:t> ПРОГРАМА ЗА 2026 Г.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661276"/>
                  </a:ext>
                </a:extLst>
              </a:tr>
            </a:tbl>
          </a:graphicData>
        </a:graphic>
      </p:graphicFrame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632" y="762000"/>
            <a:ext cx="6151368" cy="58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749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FF22F-EE73-4BB9-8788-D41999F0FCEE}" type="slidenum">
              <a:rPr lang="bg-BG" smtClean="0"/>
              <a:pPr>
                <a:defRPr/>
              </a:pPr>
              <a:t>12</a:t>
            </a:fld>
            <a:endParaRPr lang="bg-BG"/>
          </a:p>
        </p:txBody>
      </p:sp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784029"/>
              </p:ext>
            </p:extLst>
          </p:nvPr>
        </p:nvGraphicFramePr>
        <p:xfrm>
          <a:off x="743774" y="679579"/>
          <a:ext cx="7054522" cy="5724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Worksheet" r:id="rId3" imgW="9763085" imgH="9982213" progId="Excel.Sheet.12">
                  <p:embed/>
                </p:oleObj>
              </mc:Choice>
              <mc:Fallback>
                <p:oleObj name="Worksheet" r:id="rId3" imgW="9763085" imgH="998221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3774" y="679579"/>
                        <a:ext cx="7054522" cy="5724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6283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76873" cy="827751"/>
          </a:xfrm>
        </p:spPr>
        <p:txBody>
          <a:bodyPr/>
          <a:lstStyle/>
          <a:p>
            <a:pPr eaLnBrk="1" hangingPunct="1">
              <a:defRPr/>
            </a:pPr>
            <a:r>
              <a:rPr lang="bg-BG" sz="3100" i="1" dirty="0">
                <a:solidFill>
                  <a:schemeClr val="tx1"/>
                </a:solidFill>
              </a:rPr>
              <a:t>СОЦИАЛНА ПРОГРАМА ЗА </a:t>
            </a:r>
            <a:r>
              <a:rPr lang="bg-BG" sz="3100" i="1" dirty="0" smtClean="0">
                <a:solidFill>
                  <a:schemeClr val="tx1"/>
                </a:solidFill>
              </a:rPr>
              <a:t>2026 </a:t>
            </a:r>
            <a:r>
              <a:rPr lang="bg-BG" sz="3100" i="1" cap="none" dirty="0">
                <a:solidFill>
                  <a:schemeClr val="tx1"/>
                </a:solidFill>
              </a:rPr>
              <a:t>г</a:t>
            </a:r>
            <a:r>
              <a:rPr lang="bg-BG" sz="3100" i="1" dirty="0">
                <a:solidFill>
                  <a:schemeClr val="tx1"/>
                </a:solidFill>
              </a:rPr>
              <a:t>.</a:t>
            </a:r>
            <a:endParaRPr lang="en-US" sz="3100" i="1" dirty="0">
              <a:solidFill>
                <a:schemeClr val="tx1"/>
              </a:solidFill>
            </a:endParaRPr>
          </a:p>
        </p:txBody>
      </p: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4072" y="246043"/>
            <a:ext cx="2133600" cy="476250"/>
          </a:xfrm>
        </p:spPr>
        <p:txBody>
          <a:bodyPr/>
          <a:lstStyle/>
          <a:p>
            <a:pPr defTabSz="913837">
              <a:defRPr/>
            </a:pPr>
            <a:fld id="{EAB33269-7F19-4105-B610-F250179FE20E}" type="slidenum">
              <a:rPr lang="bg-BG">
                <a:latin typeface="+mn-lt"/>
              </a:rPr>
              <a:pPr defTabSz="913837">
                <a:defRPr/>
              </a:pPr>
              <a:t>13</a:t>
            </a:fld>
            <a:endParaRPr lang="bg-BG">
              <a:latin typeface="+mn-lt"/>
            </a:endParaRPr>
          </a:p>
        </p:txBody>
      </p:sp>
      <p:sp>
        <p:nvSpPr>
          <p:cNvPr id="34820" name="Rectangle 1"/>
          <p:cNvSpPr>
            <a:spLocks noChangeArrowheads="1"/>
          </p:cNvSpPr>
          <p:nvPr/>
        </p:nvSpPr>
        <p:spPr bwMode="auto">
          <a:xfrm>
            <a:off x="669925" y="2080973"/>
            <a:ext cx="8113712" cy="351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306" tIns="32653" rIns="65306" bIns="32653" anchor="ctr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Предоставяне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на социални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услуги с бюджет 514 145 евро.-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„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Дневен център за деца и/или пълнолетни лиза с увреждания“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с капацитет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2</a:t>
            </a: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5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 места. </a:t>
            </a:r>
            <a:endParaRPr lang="bg-BG" sz="1600" dirty="0">
              <a:solidFill>
                <a:srgbClr val="FFFF00"/>
              </a:solidFill>
              <a:latin typeface="+mn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rgbClr val="FFFF00"/>
                </a:solidFill>
                <a:latin typeface="+mn-lt"/>
              </a:rPr>
              <a:t>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„Център за социална рехабилитация и интеграция“ с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капацитет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20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места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Център за обществена подкрепа с капацитет 25 места и бюджет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Предоставяне на Асистентска подкрепа с капацитет 41 места и бюджет 191 101 </a:t>
            </a:r>
            <a:r>
              <a:rPr lang="bg-BG" sz="1600" dirty="0" err="1" smtClean="0">
                <a:solidFill>
                  <a:srgbClr val="FFFF00"/>
                </a:solidFill>
                <a:latin typeface="+mn-lt"/>
              </a:rPr>
              <a:t>емло</a:t>
            </a:r>
            <a:endParaRPr lang="bg-BG" sz="1600" dirty="0" smtClean="0">
              <a:solidFill>
                <a:srgbClr val="FFFF00"/>
              </a:solidFill>
              <a:latin typeface="+mn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Домашен социален патронаж с капацитет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35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места и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бюджет 112 300 евро.</a:t>
            </a:r>
            <a:endParaRPr lang="bg-BG" sz="1600" dirty="0">
              <a:solidFill>
                <a:srgbClr val="FFFF00"/>
              </a:solidFill>
              <a:latin typeface="+mn-lt"/>
            </a:endParaRPr>
          </a:p>
          <a:p>
            <a:pPr algn="just"/>
            <a:endParaRPr lang="bg-BG" sz="1600" dirty="0">
              <a:solidFill>
                <a:srgbClr val="FFFF00"/>
              </a:solidFill>
              <a:latin typeface="+mn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rgbClr val="FFFF00"/>
                </a:solidFill>
                <a:latin typeface="+mn-lt"/>
              </a:rPr>
              <a:t>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Пенсионерски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клуба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и бюджет 11 650 евро.</a:t>
            </a:r>
          </a:p>
          <a:p>
            <a:pPr algn="just"/>
            <a:endParaRPr lang="bg-BG" sz="1600" dirty="0" smtClean="0">
              <a:solidFill>
                <a:srgbClr val="FFFF00"/>
              </a:solidFill>
              <a:latin typeface="+mn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 Изплащане </a:t>
            </a:r>
            <a:r>
              <a:rPr lang="bg-BG" sz="1600" dirty="0">
                <a:solidFill>
                  <a:srgbClr val="FFFF00"/>
                </a:solidFill>
                <a:latin typeface="+mn-lt"/>
              </a:rPr>
              <a:t>на еднократни </a:t>
            </a:r>
            <a:r>
              <a:rPr lang="bg-BG" sz="1600" dirty="0" smtClean="0">
                <a:solidFill>
                  <a:srgbClr val="FFFF00"/>
                </a:solidFill>
                <a:latin typeface="+mn-lt"/>
              </a:rPr>
              <a:t>помощи с бюджет 11 000 евро.</a:t>
            </a:r>
            <a:endParaRPr lang="bg-BG" sz="1600" dirty="0">
              <a:solidFill>
                <a:srgbClr val="FFFF00"/>
              </a:solidFill>
              <a:latin typeface="+mn-lt"/>
            </a:endParaRPr>
          </a:p>
          <a:p>
            <a:pPr lvl="0" algn="just"/>
            <a:endParaRPr lang="bg-BG" sz="1600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333165"/>
            <a:ext cx="8229600" cy="1143000"/>
          </a:xfrm>
        </p:spPr>
        <p:txBody>
          <a:bodyPr>
            <a:noAutofit/>
          </a:bodyPr>
          <a:lstStyle/>
          <a:p>
            <a:r>
              <a:rPr lang="bg-BG" sz="3600" i="1" dirty="0">
                <a:effectLst/>
              </a:rPr>
              <a:t>Финансиране на </a:t>
            </a:r>
            <a:r>
              <a:rPr lang="ru-RU" sz="3600" i="1" dirty="0" err="1">
                <a:effectLst/>
              </a:rPr>
              <a:t>спортни</a:t>
            </a:r>
            <a:r>
              <a:rPr lang="ru-RU" sz="3600" i="1" dirty="0">
                <a:effectLst/>
              </a:rPr>
              <a:t> и </a:t>
            </a:r>
            <a:br>
              <a:rPr lang="ru-RU" sz="3600" i="1" dirty="0">
                <a:effectLst/>
              </a:rPr>
            </a:br>
            <a:r>
              <a:rPr lang="ru-RU" sz="3600" i="1" dirty="0" err="1">
                <a:effectLst/>
              </a:rPr>
              <a:t>културни</a:t>
            </a:r>
            <a:r>
              <a:rPr lang="ru-RU" sz="3600" i="1" dirty="0">
                <a:effectLst/>
              </a:rPr>
              <a:t> дейности за </a:t>
            </a:r>
            <a:r>
              <a:rPr lang="ru-RU" sz="3600" i="1" dirty="0" smtClean="0">
                <a:effectLst/>
              </a:rPr>
              <a:t>2026 </a:t>
            </a:r>
            <a:r>
              <a:rPr lang="ru-RU" sz="3600" i="1" dirty="0">
                <a:effectLst/>
              </a:rPr>
              <a:t>г.</a:t>
            </a:r>
            <a:r>
              <a:rPr lang="en-US" sz="3600" i="1" dirty="0"/>
              <a:t/>
            </a:r>
            <a:br>
              <a:rPr lang="en-US" sz="3600" i="1" dirty="0"/>
            </a:br>
            <a:endParaRPr lang="bg-BG" sz="3600" i="1" dirty="0"/>
          </a:p>
        </p:txBody>
      </p: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81022" y="333165"/>
            <a:ext cx="2133600" cy="476250"/>
          </a:xfrm>
        </p:spPr>
        <p:txBody>
          <a:bodyPr/>
          <a:lstStyle/>
          <a:p>
            <a:pPr defTabSz="913837">
              <a:defRPr/>
            </a:pPr>
            <a:fld id="{01DD31E7-B3D3-4A6E-819E-D3720B2CD25F}" type="slidenum">
              <a:rPr lang="bg-BG">
                <a:latin typeface="+mn-lt"/>
              </a:rPr>
              <a:pPr defTabSz="913837">
                <a:defRPr/>
              </a:pPr>
              <a:t>14</a:t>
            </a:fld>
            <a:endParaRPr lang="bg-BG">
              <a:latin typeface="+mn-lt"/>
            </a:endParaRPr>
          </a:p>
        </p:txBody>
      </p:sp>
      <p:sp>
        <p:nvSpPr>
          <p:cNvPr id="35844" name="Правоъгълник 4"/>
          <p:cNvSpPr>
            <a:spLocks noChangeArrowheads="1"/>
          </p:cNvSpPr>
          <p:nvPr/>
        </p:nvSpPr>
        <p:spPr bwMode="auto">
          <a:xfrm>
            <a:off x="609600" y="2667000"/>
            <a:ext cx="8399462" cy="1543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306" tIns="32653" rIns="65306" bIns="32653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rgbClr val="FFFF00"/>
                </a:solidFill>
              </a:rPr>
              <a:t>Субсидии за </a:t>
            </a:r>
            <a:r>
              <a:rPr lang="bg-BG" sz="2400" dirty="0">
                <a:solidFill>
                  <a:srgbClr val="FFFF00"/>
                </a:solidFill>
              </a:rPr>
              <a:t>спортни клубове  	</a:t>
            </a:r>
            <a:r>
              <a:rPr lang="ru-RU" sz="2400" dirty="0">
                <a:solidFill>
                  <a:srgbClr val="FFFF00"/>
                </a:solidFill>
              </a:rPr>
              <a:t>–  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bg-BG" sz="2400" b="1" dirty="0" smtClean="0">
                <a:solidFill>
                  <a:srgbClr val="FFC000"/>
                </a:solidFill>
              </a:rPr>
              <a:t>20 </a:t>
            </a:r>
            <a:r>
              <a:rPr lang="bg-BG" sz="2400" b="1" dirty="0" smtClean="0">
                <a:solidFill>
                  <a:srgbClr val="FFC000"/>
                </a:solidFill>
              </a:rPr>
              <a:t>000 евро</a:t>
            </a:r>
            <a:endParaRPr lang="bg-BG" sz="2400" b="1" dirty="0">
              <a:solidFill>
                <a:srgbClr val="FFC000"/>
              </a:solidFill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bg-BG" sz="2400" dirty="0">
                <a:solidFill>
                  <a:srgbClr val="FFFF00"/>
                </a:solidFill>
              </a:rPr>
              <a:t>Дейности</a:t>
            </a:r>
            <a:r>
              <a:rPr lang="ru-RU" sz="2400" dirty="0">
                <a:solidFill>
                  <a:srgbClr val="FFFF00"/>
                </a:solidFill>
              </a:rPr>
              <a:t> от </a:t>
            </a:r>
            <a:r>
              <a:rPr lang="bg-BG" sz="2400" dirty="0">
                <a:solidFill>
                  <a:srgbClr val="FFFF00"/>
                </a:solidFill>
              </a:rPr>
              <a:t>културния</a:t>
            </a:r>
            <a:r>
              <a:rPr lang="ru-RU" sz="2400" dirty="0">
                <a:solidFill>
                  <a:srgbClr val="FFFF00"/>
                </a:solidFill>
              </a:rPr>
              <a:t> </a:t>
            </a:r>
            <a:r>
              <a:rPr lang="bg-BG" sz="2400" dirty="0">
                <a:solidFill>
                  <a:srgbClr val="FFFF00"/>
                </a:solidFill>
              </a:rPr>
              <a:t>календар</a:t>
            </a:r>
            <a:r>
              <a:rPr lang="ru-RU" sz="2400" dirty="0">
                <a:solidFill>
                  <a:srgbClr val="FFFF00"/>
                </a:solidFill>
              </a:rPr>
              <a:t> –    </a:t>
            </a:r>
            <a:r>
              <a:rPr lang="en-US" sz="2400" dirty="0" smtClean="0">
                <a:solidFill>
                  <a:srgbClr val="FFFF00"/>
                </a:solidFill>
              </a:rPr>
              <a:t>  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C000"/>
                </a:solidFill>
              </a:rPr>
              <a:t>   </a:t>
            </a:r>
            <a:r>
              <a:rPr lang="bg-BG" sz="2400" b="1" dirty="0" smtClean="0">
                <a:solidFill>
                  <a:srgbClr val="FFC000"/>
                </a:solidFill>
              </a:rPr>
              <a:t>57 193 евро</a:t>
            </a:r>
            <a:endParaRPr lang="ru-RU" sz="2400" b="1" dirty="0">
              <a:solidFill>
                <a:srgbClr val="FFC000"/>
              </a:solidFill>
            </a:endParaRPr>
          </a:p>
          <a:p>
            <a:pPr algn="just"/>
            <a:endParaRPr lang="bg-BG" sz="2400" dirty="0">
              <a:solidFill>
                <a:srgbClr val="FFFF00"/>
              </a:solidFill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bg-BG" sz="2400" dirty="0">
                <a:solidFill>
                  <a:srgbClr val="FFFF00"/>
                </a:solidFill>
              </a:rPr>
              <a:t>Читалища</a:t>
            </a:r>
            <a:r>
              <a:rPr lang="ru-RU" sz="2400" dirty="0">
                <a:solidFill>
                  <a:srgbClr val="FFFF00"/>
                </a:solidFill>
              </a:rPr>
              <a:t>  </a:t>
            </a:r>
            <a:r>
              <a:rPr lang="ru-RU" sz="2400" dirty="0" smtClean="0">
                <a:solidFill>
                  <a:srgbClr val="FFFF00"/>
                </a:solidFill>
              </a:rPr>
              <a:t>                                   </a:t>
            </a:r>
            <a:r>
              <a:rPr lang="ru-RU" sz="2400" dirty="0">
                <a:solidFill>
                  <a:srgbClr val="FFFF00"/>
                </a:solidFill>
              </a:rPr>
              <a:t>–     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 smtClean="0">
                <a:solidFill>
                  <a:srgbClr val="FFFF00"/>
                </a:solidFill>
              </a:rPr>
              <a:t>   </a:t>
            </a:r>
            <a:r>
              <a:rPr lang="bg-BG" sz="2400" b="1" dirty="0" smtClean="0">
                <a:solidFill>
                  <a:srgbClr val="FFC000"/>
                </a:solidFill>
              </a:rPr>
              <a:t>191 080 евро</a:t>
            </a:r>
            <a:endParaRPr lang="bg-BG" sz="2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1" y="520453"/>
            <a:ext cx="7544026" cy="663353"/>
          </a:xfrm>
        </p:spPr>
        <p:txBody>
          <a:bodyPr>
            <a:noAutofit/>
          </a:bodyPr>
          <a:lstStyle/>
          <a:p>
            <a:r>
              <a:rPr lang="bg-BG" sz="2800" i="1" dirty="0">
                <a:effectLst/>
              </a:rPr>
              <a:t>ДЕЙНОСТИ ПО БЛАГОУСТРОЯВАНЕ  </a:t>
            </a:r>
            <a:r>
              <a:rPr lang="ru-RU" sz="2800" i="1" dirty="0">
                <a:effectLst/>
              </a:rPr>
              <a:t>ЗА </a:t>
            </a:r>
            <a:r>
              <a:rPr lang="ru-RU" sz="2800" i="1" dirty="0" smtClean="0">
                <a:effectLst/>
              </a:rPr>
              <a:t>2026 </a:t>
            </a:r>
            <a:r>
              <a:rPr lang="ru-RU" sz="2800" i="1" dirty="0">
                <a:effectLst/>
              </a:rPr>
              <a:t>г.</a:t>
            </a:r>
            <a:endParaRPr lang="bg-BG" sz="2800" i="1" dirty="0">
              <a:effectLst/>
            </a:endParaRPr>
          </a:p>
        </p:txBody>
      </p: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282328"/>
            <a:ext cx="2133600" cy="476250"/>
          </a:xfrm>
        </p:spPr>
        <p:txBody>
          <a:bodyPr/>
          <a:lstStyle/>
          <a:p>
            <a:pPr defTabSz="913837">
              <a:defRPr/>
            </a:pPr>
            <a:fld id="{01DD31E7-B3D3-4A6E-819E-D3720B2CD25F}" type="slidenum">
              <a:rPr lang="bg-BG">
                <a:latin typeface="+mn-lt"/>
              </a:rPr>
              <a:pPr defTabSz="913837">
                <a:defRPr/>
              </a:pPr>
              <a:t>15</a:t>
            </a:fld>
            <a:endParaRPr lang="bg-BG">
              <a:latin typeface="+mn-lt"/>
            </a:endParaRPr>
          </a:p>
        </p:txBody>
      </p:sp>
      <p:sp>
        <p:nvSpPr>
          <p:cNvPr id="35844" name="Правоъгълник 4"/>
          <p:cNvSpPr>
            <a:spLocks noChangeArrowheads="1"/>
          </p:cNvSpPr>
          <p:nvPr/>
        </p:nvSpPr>
        <p:spPr bwMode="auto">
          <a:xfrm>
            <a:off x="228600" y="1898650"/>
            <a:ext cx="8763000" cy="3112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306" tIns="32653" rIns="65306" bIns="32653">
            <a:spAutoFit/>
          </a:bodyPr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just" eaLnBrk="1" hangingPunct="1"/>
            <a:endParaRPr lang="bg-BG" altLang="bg-BG" sz="1800" dirty="0">
              <a:solidFill>
                <a:srgbClr val="FFFF00"/>
              </a:solidFill>
              <a:latin typeface="+mn-lt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 Ремонт </a:t>
            </a:r>
            <a:r>
              <a:rPr lang="bg-BG" altLang="bg-BG" sz="1800" dirty="0">
                <a:solidFill>
                  <a:srgbClr val="FFFF00"/>
                </a:solidFill>
                <a:latin typeface="+mn-lt"/>
              </a:rPr>
              <a:t>на общинска </a:t>
            </a: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пътна и улична </a:t>
            </a:r>
            <a:r>
              <a:rPr lang="bg-BG" altLang="bg-BG" sz="1800" dirty="0">
                <a:solidFill>
                  <a:srgbClr val="FFFF00"/>
                </a:solidFill>
                <a:latin typeface="+mn-lt"/>
              </a:rPr>
              <a:t>мрежа	   </a:t>
            </a: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   </a:t>
            </a:r>
            <a:r>
              <a:rPr lang="en-US" altLang="bg-BG" sz="18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          </a:t>
            </a:r>
            <a:r>
              <a:rPr lang="bg-BG" altLang="bg-BG" sz="1800" b="1" dirty="0" smtClean="0">
                <a:solidFill>
                  <a:srgbClr val="FFC000"/>
                </a:solidFill>
                <a:latin typeface="+mn-lt"/>
              </a:rPr>
              <a:t>6 502 476 евро</a:t>
            </a:r>
            <a:endParaRPr lang="bg-BG" altLang="bg-BG" sz="1800" b="1" dirty="0" smtClean="0">
              <a:solidFill>
                <a:srgbClr val="FFC000"/>
              </a:solidFill>
              <a:latin typeface="+mn-lt"/>
            </a:endParaRPr>
          </a:p>
          <a:p>
            <a:pPr algn="just" eaLnBrk="1" hangingPunct="1"/>
            <a:r>
              <a:rPr lang="bg-BG" altLang="bg-BG" sz="18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bg-BG" altLang="bg-BG" sz="1800" dirty="0" smtClean="0">
                <a:solidFill>
                  <a:schemeClr val="accent1"/>
                </a:solidFill>
                <a:latin typeface="+mn-lt"/>
              </a:rPr>
              <a:t>в т. ч. от целеви средства от РБ      4 817 232 евро</a:t>
            </a:r>
            <a:endParaRPr lang="bg-BG" altLang="bg-BG" sz="1800" dirty="0">
              <a:solidFill>
                <a:schemeClr val="accent1"/>
              </a:solidFill>
              <a:latin typeface="+mn-lt"/>
            </a:endParaRPr>
          </a:p>
          <a:p>
            <a:pPr algn="just" eaLnBrk="1" hangingPunct="1"/>
            <a:endParaRPr lang="bg-BG" altLang="bg-BG" sz="1800" dirty="0">
              <a:solidFill>
                <a:srgbClr val="FFFF00"/>
              </a:solidFill>
              <a:latin typeface="+mn-lt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bg-BG" altLang="bg-BG" sz="1800" dirty="0">
                <a:solidFill>
                  <a:srgbClr val="FFFF00"/>
                </a:solidFill>
                <a:latin typeface="+mn-lt"/>
              </a:rPr>
              <a:t> Чистота					</a:t>
            </a: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                    </a:t>
            </a:r>
            <a:r>
              <a:rPr lang="bg-BG" altLang="bg-BG" sz="1800" b="1" dirty="0" smtClean="0">
                <a:solidFill>
                  <a:srgbClr val="FFC000"/>
                </a:solidFill>
                <a:latin typeface="+mn-lt"/>
              </a:rPr>
              <a:t>511 127евро</a:t>
            </a:r>
            <a:endParaRPr lang="bg-BG" altLang="bg-BG" sz="1800" b="1" dirty="0">
              <a:solidFill>
                <a:srgbClr val="FFC000"/>
              </a:solidFill>
              <a:latin typeface="+mn-lt"/>
            </a:endParaRPr>
          </a:p>
          <a:p>
            <a:pPr algn="just" eaLnBrk="1" hangingPunct="1"/>
            <a:endParaRPr lang="bg-BG" altLang="bg-BG" sz="1800" dirty="0">
              <a:solidFill>
                <a:srgbClr val="FFFF00"/>
              </a:solidFill>
              <a:latin typeface="+mn-lt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bg-BG" altLang="bg-BG" sz="1800" dirty="0">
                <a:solidFill>
                  <a:srgbClr val="FFFF00"/>
                </a:solidFill>
                <a:latin typeface="+mn-lt"/>
              </a:rPr>
              <a:t> Улично осветление /ремонтни дейности/</a:t>
            </a:r>
            <a:r>
              <a:rPr lang="ru-RU" altLang="bg-BG" sz="1800" dirty="0">
                <a:solidFill>
                  <a:srgbClr val="FFFF00"/>
                </a:solidFill>
                <a:latin typeface="+mn-lt"/>
              </a:rPr>
              <a:t>          	</a:t>
            </a:r>
            <a:r>
              <a:rPr lang="ru-RU" altLang="bg-BG" sz="1800" dirty="0" smtClean="0">
                <a:solidFill>
                  <a:srgbClr val="FFFF00"/>
                </a:solidFill>
                <a:latin typeface="+mn-lt"/>
              </a:rPr>
              <a:t>     </a:t>
            </a:r>
            <a:r>
              <a:rPr lang="bg-BG" altLang="bg-BG" sz="1800" b="1" dirty="0" smtClean="0">
                <a:solidFill>
                  <a:srgbClr val="FFC000"/>
                </a:solidFill>
                <a:latin typeface="+mn-lt"/>
              </a:rPr>
              <a:t>106 485 евро</a:t>
            </a:r>
            <a:endParaRPr lang="bg-BG" altLang="bg-BG" sz="1800" dirty="0">
              <a:solidFill>
                <a:srgbClr val="FFFF00"/>
              </a:solidFill>
              <a:latin typeface="+mn-lt"/>
            </a:endParaRPr>
          </a:p>
          <a:p>
            <a:pPr algn="just" eaLnBrk="1" hangingPunct="1">
              <a:buFont typeface="Wingdings" pitchFamily="2" charset="2"/>
              <a:buChar char="q"/>
            </a:pPr>
            <a:r>
              <a:rPr lang="bg-BG" altLang="bg-BG" sz="1800" dirty="0" smtClean="0">
                <a:solidFill>
                  <a:srgbClr val="FFFF00"/>
                </a:solidFill>
                <a:latin typeface="+mn-lt"/>
              </a:rPr>
              <a:t> Текущ </a:t>
            </a:r>
            <a:r>
              <a:rPr lang="bg-BG" altLang="bg-BG" sz="1800" dirty="0">
                <a:solidFill>
                  <a:srgbClr val="FFFF00"/>
                </a:solidFill>
                <a:latin typeface="+mn-lt"/>
              </a:rPr>
              <a:t>р</a:t>
            </a:r>
            <a:r>
              <a:rPr lang="bg-BG" sz="1800" dirty="0" smtClean="0">
                <a:solidFill>
                  <a:srgbClr val="FFFF00"/>
                </a:solidFill>
                <a:latin typeface="+mn-lt"/>
              </a:rPr>
              <a:t>емонт и поддръжка на  </a:t>
            </a:r>
            <a:r>
              <a:rPr lang="bg-BG" sz="1800" dirty="0">
                <a:solidFill>
                  <a:srgbClr val="FFFF00"/>
                </a:solidFill>
                <a:latin typeface="+mn-lt"/>
              </a:rPr>
              <a:t>обекти - </a:t>
            </a:r>
            <a:r>
              <a:rPr lang="bg-BG" sz="1800" dirty="0" smtClean="0">
                <a:solidFill>
                  <a:srgbClr val="FFFF00"/>
                </a:solidFill>
                <a:latin typeface="+mn-lt"/>
              </a:rPr>
              <a:t>           </a:t>
            </a:r>
            <a:r>
              <a:rPr lang="en-US" sz="1800" dirty="0">
                <a:solidFill>
                  <a:srgbClr val="FFFF00"/>
                </a:solidFill>
                <a:latin typeface="+mn-lt"/>
              </a:rPr>
              <a:t>	 </a:t>
            </a:r>
            <a:r>
              <a:rPr lang="bg-BG" sz="1800" dirty="0" smtClean="0">
                <a:solidFill>
                  <a:srgbClr val="FFFF00"/>
                </a:solidFill>
                <a:latin typeface="+mn-lt"/>
              </a:rPr>
              <a:t>    </a:t>
            </a:r>
            <a:r>
              <a:rPr lang="bg-BG" sz="1800" b="1" dirty="0" smtClean="0">
                <a:solidFill>
                  <a:schemeClr val="accent2"/>
                </a:solidFill>
                <a:latin typeface="+mn-lt"/>
              </a:rPr>
              <a:t>160 </a:t>
            </a:r>
            <a:r>
              <a:rPr lang="bg-BG" sz="1800" b="1" dirty="0" smtClean="0">
                <a:solidFill>
                  <a:schemeClr val="accent2"/>
                </a:solidFill>
                <a:latin typeface="+mn-lt"/>
              </a:rPr>
              <a:t>000 </a:t>
            </a:r>
            <a:r>
              <a:rPr lang="bg-BG" sz="1800" b="1" dirty="0" smtClean="0">
                <a:solidFill>
                  <a:srgbClr val="FFC000"/>
                </a:solidFill>
                <a:latin typeface="+mn-lt"/>
              </a:rPr>
              <a:t>евро</a:t>
            </a:r>
          </a:p>
          <a:p>
            <a:pPr algn="just" eaLnBrk="1" hangingPunct="1">
              <a:buFont typeface="Wingdings" pitchFamily="2" charset="2"/>
              <a:buChar char="q"/>
            </a:pPr>
            <a:r>
              <a:rPr lang="bg-BG" sz="18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bg-BG" sz="1800" b="1" dirty="0" err="1" smtClean="0">
                <a:solidFill>
                  <a:srgbClr val="FFC000"/>
                </a:solidFill>
                <a:latin typeface="+mn-lt"/>
              </a:rPr>
              <a:t>Снегопочистване</a:t>
            </a:r>
            <a:r>
              <a:rPr lang="bg-BG" sz="1800" b="1" dirty="0" smtClean="0">
                <a:solidFill>
                  <a:srgbClr val="FFC000"/>
                </a:solidFill>
                <a:latin typeface="+mn-lt"/>
              </a:rPr>
              <a:t> и зимно поддържане                              371 992 евро</a:t>
            </a:r>
          </a:p>
          <a:p>
            <a:pPr algn="just" eaLnBrk="1" hangingPunct="1"/>
            <a:r>
              <a:rPr lang="bg-BG" sz="1800" b="1" dirty="0">
                <a:solidFill>
                  <a:srgbClr val="FFC000"/>
                </a:solidFill>
                <a:latin typeface="+mn-lt"/>
              </a:rPr>
              <a:t>	</a:t>
            </a:r>
            <a:r>
              <a:rPr lang="bg-BG" sz="1800" b="1" dirty="0" smtClean="0">
                <a:solidFill>
                  <a:srgbClr val="FFC000"/>
                </a:solidFill>
                <a:latin typeface="+mn-lt"/>
              </a:rPr>
              <a:t>Целеви средства от РБ –  4 817 232 евро.</a:t>
            </a:r>
          </a:p>
          <a:p>
            <a:pPr algn="just" eaLnBrk="1" hangingPunct="1"/>
            <a:r>
              <a:rPr lang="bg-BG" sz="1800" b="1" dirty="0">
                <a:solidFill>
                  <a:srgbClr val="FFC000"/>
                </a:solidFill>
                <a:latin typeface="+mn-lt"/>
              </a:rPr>
              <a:t>	</a:t>
            </a:r>
            <a:endParaRPr lang="bg-BG" sz="1800" b="1" dirty="0" smtClean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50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43000"/>
            <a:ext cx="8229600" cy="3200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3600">
                <a:latin typeface="Century" pitchFamily="18" charset="0"/>
              </a:rPr>
              <a:t>  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3600">
              <a:latin typeface="Century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3600">
              <a:latin typeface="Century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3600">
                <a:latin typeface="Century" pitchFamily="18" charset="0"/>
              </a:rPr>
              <a:t>     </a:t>
            </a:r>
          </a:p>
        </p:txBody>
      </p:sp>
      <p:sp>
        <p:nvSpPr>
          <p:cNvPr id="2" name="Контейнер за номер на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2C316-F6DB-4611-B047-65596D11C420}" type="slidenum">
              <a:rPr lang="bg-BG" smtClean="0"/>
              <a:pPr>
                <a:defRPr/>
              </a:pPr>
              <a:t>16</a:t>
            </a:fld>
            <a:endParaRPr lang="bg-BG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609600" y="2133600"/>
            <a:ext cx="7696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5" rIns="91407" bIns="45705"/>
          <a:lstStyle>
            <a:lvl1pPr marL="341313" indent="-341313"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bg-BG" altLang="bg-BG" sz="4800">
                <a:solidFill>
                  <a:schemeClr val="tx1"/>
                </a:solidFill>
                <a:latin typeface="Century" pitchFamily="18" charset="0"/>
              </a:rPr>
              <a:t>  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bg-BG" altLang="bg-BG" sz="4800" b="1" i="1">
                <a:solidFill>
                  <a:srgbClr val="FFFF00"/>
                </a:solidFill>
              </a:rPr>
              <a:t>   Благодарим Ви за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bg-BG" altLang="bg-BG" sz="4800" b="1" i="1">
                <a:solidFill>
                  <a:srgbClr val="FFFF00"/>
                </a:solidFill>
              </a:rPr>
              <a:t> вниманието!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2&quot;/&gt;&lt;property id=&quot;20307&quot; value=&quot;256&quot;/&gt;&lt;/object&gt;&lt;object type=&quot;3&quot; unique_id=&quot;10005&quot;&gt;&lt;property id=&quot;20148&quot; value=&quot;5&quot;/&gt;&lt;property id=&quot;20300&quot; value=&quot;Slide 3&quot;/&gt;&lt;property id=&quot;20307&quot; value=&quot;257&quot;/&gt;&lt;/object&gt;&lt;object type=&quot;3&quot; unique_id=&quot;10006&quot;&gt;&lt;property id=&quot;20148&quot; value=&quot;5&quot;/&gt;&lt;property id=&quot;20300&quot; value=&quot;Slide 4&quot;/&gt;&lt;property id=&quot;20307&quot; value=&quot;321&quot;/&gt;&lt;/object&gt;&lt;object type=&quot;3&quot; unique_id=&quot;10007&quot;&gt;&lt;property id=&quot;20148&quot; value=&quot;5&quot;/&gt;&lt;property id=&quot;20300&quot; value=&quot;Slide 5&quot;/&gt;&lt;property id=&quot;20307&quot; value=&quot;264&quot;/&gt;&lt;/object&gt;&lt;object type=&quot;3&quot; unique_id=&quot;10008&quot;&gt;&lt;property id=&quot;20148&quot; value=&quot;5&quot;/&gt;&lt;property id=&quot;20300&quot; value=&quot;Slide 6&quot;/&gt;&lt;property id=&quot;20307&quot; value=&quot;315&quot;/&gt;&lt;/object&gt;&lt;object type=&quot;3&quot; unique_id=&quot;10012&quot;&gt;&lt;property id=&quot;20148&quot; value=&quot;5&quot;/&gt;&lt;property id=&quot;20300&quot; value=&quot;Slide 17&quot;/&gt;&lt;property id=&quot;20307&quot; value=&quot;280&quot;/&gt;&lt;/object&gt;&lt;object type=&quot;3&quot; unique_id=&quot;10016&quot;&gt;&lt;property id=&quot;20148&quot; value=&quot;5&quot;/&gt;&lt;property id=&quot;20300&quot; value=&quot;Slide 18&quot;/&gt;&lt;property id=&quot;20307&quot; value=&quot;318&quot;/&gt;&lt;/object&gt;&lt;object type=&quot;3&quot; unique_id=&quot;10017&quot;&gt;&lt;property id=&quot;20148&quot; value=&quot;5&quot;/&gt;&lt;property id=&quot;20300&quot; value=&quot;Slide 19&quot;/&gt;&lt;property id=&quot;20307&quot; value=&quot;283&quot;/&gt;&lt;/object&gt;&lt;object type=&quot;3&quot; unique_id=&quot;10029&quot;&gt;&lt;property id=&quot;20148&quot; value=&quot;5&quot;/&gt;&lt;property id=&quot;20300&quot; value=&quot;Slide 20&quot;/&gt;&lt;property id=&quot;20307&quot; value=&quot;290&quot;/&gt;&lt;/object&gt;&lt;object type=&quot;3&quot; unique_id=&quot;10035&quot;&gt;&lt;property id=&quot;20148&quot; value=&quot;5&quot;/&gt;&lt;property id=&quot;20300&quot; value=&quot;Slide 21&quot;/&gt;&lt;property id=&quot;20307&quot; value=&quot;305&quot;/&gt;&lt;/object&gt;&lt;object type=&quot;3&quot; unique_id=&quot;10058&quot;&gt;&lt;property id=&quot;20148&quot; value=&quot;5&quot;/&gt;&lt;property id=&quot;20300&quot; value=&quot;Slide 34&quot;/&gt;&lt;property id=&quot;20307&quot; value=&quot;288&quot;/&gt;&lt;/object&gt;&lt;object type=&quot;3&quot; unique_id=&quot;10059&quot;&gt;&lt;property id=&quot;20148&quot; value=&quot;5&quot;/&gt;&lt;property id=&quot;20300&quot; value=&quot;Slide 1&quot;/&gt;&lt;property id=&quot;20307&quot; value=&quot;322&quot;/&gt;&lt;/object&gt;&lt;object type=&quot;3&quot; unique_id=&quot;10060&quot;&gt;&lt;property id=&quot;20148&quot; value=&quot;5&quot;/&gt;&lt;property id=&quot;20300&quot; value=&quot;Slide 7&quot;/&gt;&lt;property id=&quot;20307&quot; value=&quot;323&quot;/&gt;&lt;/object&gt;&lt;object type=&quot;3&quot; unique_id=&quot;10061&quot;&gt;&lt;property id=&quot;20148&quot; value=&quot;5&quot;/&gt;&lt;property id=&quot;20300&quot; value=&quot;Slide 8&quot;/&gt;&lt;property id=&quot;20307&quot; value=&quot;324&quot;/&gt;&lt;/object&gt;&lt;object type=&quot;3&quot; unique_id=&quot;10062&quot;&gt;&lt;property id=&quot;20148&quot; value=&quot;5&quot;/&gt;&lt;property id=&quot;20300&quot; value=&quot;Slide 9&quot;/&gt;&lt;property id=&quot;20307&quot; value=&quot;325&quot;/&gt;&lt;/object&gt;&lt;object type=&quot;3&quot; unique_id=&quot;10063&quot;&gt;&lt;property id=&quot;20148&quot; value=&quot;5&quot;/&gt;&lt;property id=&quot;20300&quot; value=&quot;Slide 10&quot;/&gt;&lt;property id=&quot;20307&quot; value=&quot;326&quot;/&gt;&lt;/object&gt;&lt;object type=&quot;3&quot; unique_id=&quot;10064&quot;&gt;&lt;property id=&quot;20148&quot; value=&quot;5&quot;/&gt;&lt;property id=&quot;20300&quot; value=&quot;Slide 11&quot;/&gt;&lt;property id=&quot;20307&quot; value=&quot;327&quot;/&gt;&lt;/object&gt;&lt;object type=&quot;3&quot; unique_id=&quot;10065&quot;&gt;&lt;property id=&quot;20148&quot; value=&quot;5&quot;/&gt;&lt;property id=&quot;20300&quot; value=&quot;Slide 12&quot;/&gt;&lt;property id=&quot;20307&quot; value=&quot;335&quot;/&gt;&lt;/object&gt;&lt;object type=&quot;3&quot; unique_id=&quot;10066&quot;&gt;&lt;property id=&quot;20148&quot; value=&quot;5&quot;/&gt;&lt;property id=&quot;20300&quot; value=&quot;Slide 13&quot;/&gt;&lt;property id=&quot;20307&quot; value=&quot;336&quot;/&gt;&lt;/object&gt;&lt;object type=&quot;3&quot; unique_id=&quot;10067&quot;&gt;&lt;property id=&quot;20148&quot; value=&quot;5&quot;/&gt;&lt;property id=&quot;20300&quot; value=&quot;Slide 14&quot;/&gt;&lt;property id=&quot;20307&quot; value=&quot;329&quot;/&gt;&lt;/object&gt;&lt;object type=&quot;3&quot; unique_id=&quot;10068&quot;&gt;&lt;property id=&quot;20148&quot; value=&quot;5&quot;/&gt;&lt;property id=&quot;20300&quot; value=&quot;Slide 15&quot;/&gt;&lt;property id=&quot;20307&quot; value=&quot;330&quot;/&gt;&lt;/object&gt;&lt;object type=&quot;3&quot; unique_id=&quot;10069&quot;&gt;&lt;property id=&quot;20148&quot; value=&quot;5&quot;/&gt;&lt;property id=&quot;20300&quot; value=&quot;Slide 16&quot;/&gt;&lt;property id=&quot;20307&quot; value=&quot;331&quot;/&gt;&lt;/object&gt;&lt;object type=&quot;3&quot; unique_id=&quot;10070&quot;&gt;&lt;property id=&quot;20148&quot; value=&quot;5&quot;/&gt;&lt;property id=&quot;20300&quot; value=&quot;Slide 22&quot;/&gt;&lt;property id=&quot;20307&quot; value=&quot;332&quot;/&gt;&lt;/object&gt;&lt;object type=&quot;3&quot; unique_id=&quot;10071&quot;&gt;&lt;property id=&quot;20148&quot; value=&quot;5&quot;/&gt;&lt;property id=&quot;20300&quot; value=&quot;Slide 23&quot;/&gt;&lt;property id=&quot;20307&quot; value=&quot;333&quot;/&gt;&lt;/object&gt;&lt;object type=&quot;3&quot; unique_id=&quot;10072&quot;&gt;&lt;property id=&quot;20148&quot; value=&quot;5&quot;/&gt;&lt;property id=&quot;20300&quot; value=&quot;Slide 24&quot;/&gt;&lt;property id=&quot;20307&quot; value=&quot;341&quot;/&gt;&lt;/object&gt;&lt;object type=&quot;3&quot; unique_id=&quot;10073&quot;&gt;&lt;property id=&quot;20148&quot; value=&quot;5&quot;/&gt;&lt;property id=&quot;20300&quot; value=&quot;Slide 25&quot;/&gt;&lt;property id=&quot;20307&quot; value=&quot;342&quot;/&gt;&lt;/object&gt;&lt;object type=&quot;3&quot; unique_id=&quot;10074&quot;&gt;&lt;property id=&quot;20148&quot; value=&quot;5&quot;/&gt;&lt;property id=&quot;20300&quot; value=&quot;Slide 26&quot;/&gt;&lt;property id=&quot;20307&quot; value=&quot;343&quot;/&gt;&lt;/object&gt;&lt;object type=&quot;3&quot; unique_id=&quot;10075&quot;&gt;&lt;property id=&quot;20148&quot; value=&quot;5&quot;/&gt;&lt;property id=&quot;20300&quot; value=&quot;Slide 27&quot;/&gt;&lt;property id=&quot;20307&quot; value=&quot;344&quot;/&gt;&lt;/object&gt;&lt;object type=&quot;3&quot; unique_id=&quot;10076&quot;&gt;&lt;property id=&quot;20148&quot; value=&quot;5&quot;/&gt;&lt;property id=&quot;20300&quot; value=&quot;Slide 28&quot;/&gt;&lt;property id=&quot;20307&quot; value=&quot;345&quot;/&gt;&lt;/object&gt;&lt;object type=&quot;3&quot; unique_id=&quot;10077&quot;&gt;&lt;property id=&quot;20148&quot; value=&quot;5&quot;/&gt;&lt;property id=&quot;20300&quot; value=&quot;Slide 29&quot;/&gt;&lt;property id=&quot;20307&quot; value=&quot;346&quot;/&gt;&lt;/object&gt;&lt;object type=&quot;3&quot; unique_id=&quot;10078&quot;&gt;&lt;property id=&quot;20148&quot; value=&quot;5&quot;/&gt;&lt;property id=&quot;20300&quot; value=&quot;Slide 30&quot;/&gt;&lt;property id=&quot;20307&quot; value=&quot;337&quot;/&gt;&lt;/object&gt;&lt;object type=&quot;3&quot; unique_id=&quot;10079&quot;&gt;&lt;property id=&quot;20148&quot; value=&quot;5&quot;/&gt;&lt;property id=&quot;20300&quot; value=&quot;Slide 31&quot;/&gt;&lt;property id=&quot;20307&quot; value=&quot;338&quot;/&gt;&lt;/object&gt;&lt;object type=&quot;3&quot; unique_id=&quot;10080&quot;&gt;&lt;property id=&quot;20148&quot; value=&quot;5&quot;/&gt;&lt;property id=&quot;20300&quot; value=&quot;Slide 32&quot;/&gt;&lt;property id=&quot;20307&quot; value=&quot;339&quot;/&gt;&lt;/object&gt;&lt;object type=&quot;3&quot; unique_id=&quot;10081&quot;&gt;&lt;property id=&quot;20148&quot; value=&quot;5&quot;/&gt;&lt;property id=&quot;20300&quot; value=&quot;Slide 33&quot;/&gt;&lt;property id=&quot;20307&quot; value=&quot;340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">
  <a:themeElements>
    <a:clrScheme name="Й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Й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8434</TotalTime>
  <Words>871</Words>
  <Application>Microsoft Office PowerPoint</Application>
  <PresentationFormat>Презентация на цял екран (4:3)</PresentationFormat>
  <Paragraphs>129</Paragraphs>
  <Slides>16</Slides>
  <Notes>5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7" baseType="lpstr">
      <vt:lpstr>Arial</vt:lpstr>
      <vt:lpstr>Arial Black</vt:lpstr>
      <vt:lpstr>Calibri</vt:lpstr>
      <vt:lpstr>Century</vt:lpstr>
      <vt:lpstr>Century Gothic</vt:lpstr>
      <vt:lpstr>Courier New</vt:lpstr>
      <vt:lpstr>Wingdings</vt:lpstr>
      <vt:lpstr>Wingdings 2</vt:lpstr>
      <vt:lpstr>Wingdings 3</vt:lpstr>
      <vt:lpstr>Йон</vt:lpstr>
      <vt:lpstr>Worksheet</vt:lpstr>
      <vt:lpstr>Презентация на PowerPoint</vt:lpstr>
      <vt:lpstr>ПУБЛИЧНО ОБСЪЖДАНЕ </vt:lpstr>
      <vt:lpstr>Нормативна база – 2026 г.</vt:lpstr>
      <vt:lpstr>Приоритети на  Бюджет 2026 г. </vt:lpstr>
      <vt:lpstr>Приоритети на  Бюджет 2026 г.  </vt:lpstr>
      <vt:lpstr>Субсидии от РЕПУБЛИКАНСКИ бюджет</vt:lpstr>
      <vt:lpstr>Презентация на PowerPoint</vt:lpstr>
      <vt:lpstr>Приходи от местни данъци</vt:lpstr>
      <vt:lpstr>Неданъчни приходи</vt:lpstr>
      <vt:lpstr>Разходна част на бюджета</vt:lpstr>
      <vt:lpstr>Презентация на PowerPoint</vt:lpstr>
      <vt:lpstr>Презентация на PowerPoint</vt:lpstr>
      <vt:lpstr>СОЦИАЛНА ПРОГРАМА ЗА 2026 г.</vt:lpstr>
      <vt:lpstr>Финансиране на спортни и  културни дейности за 2026 г. </vt:lpstr>
      <vt:lpstr>ДЕЙНОСТИ ПО БЛАГОУСТРОЯВАНЕ  ЗА 2026 г.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Gogo</dc:creator>
  <cp:lastModifiedBy>Гл. Счетоводител</cp:lastModifiedBy>
  <cp:revision>616</cp:revision>
  <cp:lastPrinted>2024-02-01T13:56:25Z</cp:lastPrinted>
  <dcterms:created xsi:type="dcterms:W3CDTF">1601-01-01T00:00:00Z</dcterms:created>
  <dcterms:modified xsi:type="dcterms:W3CDTF">2026-08-14T10:20:35Z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